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89"/>
  </p:notesMasterIdLst>
  <p:sldIdLst>
    <p:sldId id="271" r:id="rId5"/>
    <p:sldId id="269" r:id="rId6"/>
    <p:sldId id="345" r:id="rId7"/>
    <p:sldId id="346" r:id="rId8"/>
    <p:sldId id="374" r:id="rId9"/>
    <p:sldId id="347" r:id="rId10"/>
    <p:sldId id="373" r:id="rId11"/>
    <p:sldId id="344" r:id="rId12"/>
    <p:sldId id="270" r:id="rId13"/>
    <p:sldId id="375" r:id="rId14"/>
    <p:sldId id="376" r:id="rId15"/>
    <p:sldId id="377" r:id="rId16"/>
    <p:sldId id="378" r:id="rId17"/>
    <p:sldId id="316" r:id="rId18"/>
    <p:sldId id="317" r:id="rId19"/>
    <p:sldId id="290" r:id="rId20"/>
    <p:sldId id="272" r:id="rId21"/>
    <p:sldId id="289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353" r:id="rId30"/>
    <p:sldId id="354" r:id="rId31"/>
    <p:sldId id="281" r:id="rId32"/>
    <p:sldId id="282" r:id="rId33"/>
    <p:sldId id="371" r:id="rId34"/>
    <p:sldId id="283" r:id="rId35"/>
    <p:sldId id="284" r:id="rId36"/>
    <p:sldId id="285" r:id="rId37"/>
    <p:sldId id="355" r:id="rId38"/>
    <p:sldId id="286" r:id="rId39"/>
    <p:sldId id="307" r:id="rId40"/>
    <p:sldId id="308" r:id="rId41"/>
    <p:sldId id="309" r:id="rId42"/>
    <p:sldId id="372" r:id="rId43"/>
    <p:sldId id="335" r:id="rId44"/>
    <p:sldId id="292" r:id="rId45"/>
    <p:sldId id="293" r:id="rId46"/>
    <p:sldId id="294" r:id="rId47"/>
    <p:sldId id="295" r:id="rId48"/>
    <p:sldId id="296" r:id="rId49"/>
    <p:sldId id="356" r:id="rId50"/>
    <p:sldId id="299" r:id="rId51"/>
    <p:sldId id="300" r:id="rId52"/>
    <p:sldId id="304" r:id="rId53"/>
    <p:sldId id="305" r:id="rId54"/>
    <p:sldId id="311" r:id="rId55"/>
    <p:sldId id="312" r:id="rId56"/>
    <p:sldId id="370" r:id="rId57"/>
    <p:sldId id="314" r:id="rId58"/>
    <p:sldId id="318" r:id="rId59"/>
    <p:sldId id="319" r:id="rId60"/>
    <p:sldId id="320" r:id="rId61"/>
    <p:sldId id="351" r:id="rId62"/>
    <p:sldId id="338" r:id="rId63"/>
    <p:sldId id="339" r:id="rId64"/>
    <p:sldId id="340" r:id="rId65"/>
    <p:sldId id="342" r:id="rId66"/>
    <p:sldId id="343" r:id="rId67"/>
    <p:sldId id="352" r:id="rId68"/>
    <p:sldId id="321" r:id="rId69"/>
    <p:sldId id="358" r:id="rId70"/>
    <p:sldId id="331" r:id="rId71"/>
    <p:sldId id="333" r:id="rId72"/>
    <p:sldId id="324" r:id="rId73"/>
    <p:sldId id="328" r:id="rId74"/>
    <p:sldId id="325" r:id="rId75"/>
    <p:sldId id="326" r:id="rId76"/>
    <p:sldId id="327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67" r:id="rId86"/>
    <p:sldId id="368" r:id="rId87"/>
    <p:sldId id="369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E17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3" autoAdjust="0"/>
    <p:restoredTop sz="85236" autoAdjust="0"/>
  </p:normalViewPr>
  <p:slideViewPr>
    <p:cSldViewPr snapToGrid="0">
      <p:cViewPr varScale="1">
        <p:scale>
          <a:sx n="117" d="100"/>
          <a:sy n="117" d="100"/>
        </p:scale>
        <p:origin x="73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817A0-A46B-4E99-BAD3-760FEC6CCEB2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2BDD2-A06D-4ADF-BA7A-E5A2621C1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7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05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5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174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268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99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809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37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237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036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29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55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506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988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코드가 너무 길어서 따로 작성합니다 죄송합니다</a:t>
            </a:r>
            <a:r>
              <a:rPr lang="en-US" altLang="ko-KR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631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코드가 너무 길어서 따로 작성합니다 죄송합니다</a:t>
            </a:r>
            <a:r>
              <a:rPr lang="en-US" altLang="ko-KR" sz="12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238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collision.gameObject.CompareTag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GEnemy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GEnemy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Destroy(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 삭제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GameObject.FindGameObjectWithTag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GetComponent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== </a:t>
            </a:r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Color(157 / 255f, 196 / 255f, 87 / 255f,255 / 255f))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가진 오브젝트의 </a:t>
            </a:r>
            <a:r>
              <a:rPr lang="en-US" altLang="ko-KR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해당 </a:t>
            </a:r>
            <a:r>
              <a:rPr lang="ko-KR" altLang="en-US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설정값이면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collision.gameObject.GetComponent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EnemyMoving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&gt;().Hp -= 1;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체력을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깍는다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collision.gameObject.CompareTag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BEnemy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BEnemy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Destroy(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 삭제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GameObject.FindGameObjectWithTag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GetComponent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== </a:t>
            </a:r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Color(115 / 255f, 190 / 255f, 213 / 255f,255 / 255f))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가진 오브젝트의 </a:t>
            </a:r>
            <a:r>
              <a:rPr lang="en-US" altLang="ko-KR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해당 </a:t>
            </a:r>
            <a:r>
              <a:rPr lang="ko-KR" altLang="en-US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설정값이면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collision.gameObject.GetComponent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EnemyMoving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&gt;().Hp -= 1;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체력을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깍는다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collision.gameObject.CompareTag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WEnemy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WEnemy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Destroy(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 삭제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8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GameObject.FindGameObjectWithTag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en-US" altLang="ko-KR" sz="18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GetComponent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==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Color.white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collision.gameObject.GetComponent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8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EnemyMoving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&gt;().Hp -= 1;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체력을 </a:t>
            </a:r>
            <a:r>
              <a:rPr lang="en-US" altLang="ko-KR" sz="18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8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깍는다</a:t>
            </a:r>
            <a:endParaRPr lang="ko-KR" altLang="en-US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574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94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173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39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0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43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0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7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25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8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15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2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2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08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2022-06-26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6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6B207-92D4-4A47-BFCF-F825E6F107C1}" type="datetimeFigureOut">
              <a:rPr lang="ko-KR" altLang="en-US" smtClean="0"/>
              <a:pPr/>
              <a:t>2022-06-26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693C0-9310-4019-8183-63B738AA1C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72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Relationship Id="rId1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5.mp4"/><Relationship Id="rId1" Type="http://schemas.openxmlformats.org/officeDocument/2006/relationships/video" Target="NULL" TargetMode="Externa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8.mp4"/><Relationship Id="rId1" Type="http://schemas.openxmlformats.org/officeDocument/2006/relationships/video" Target="NULL" TargetMode="Externa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05649F-408F-5E57-F919-F2932E0C03E9}"/>
              </a:ext>
            </a:extLst>
          </p:cNvPr>
          <p:cNvSpPr/>
          <p:nvPr/>
        </p:nvSpPr>
        <p:spPr>
          <a:xfrm>
            <a:off x="1143003" y="2129427"/>
            <a:ext cx="9906001" cy="2291013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ctr"/>
            <a:r>
              <a:rPr lang="en-US" altLang="ko-KR" sz="7200" b="1" dirty="0">
                <a:ln w="0"/>
                <a:latin typeface="+mj-ea"/>
                <a:ea typeface="+mj-ea"/>
                <a:cs typeface="둥근모꼴" panose="020B0500000000000000" pitchFamily="50" charset="-127"/>
              </a:rPr>
              <a:t>Color </a:t>
            </a:r>
            <a:r>
              <a:rPr lang="en-US" altLang="ko-KR" sz="7200" b="1" dirty="0" err="1">
                <a:ln w="0"/>
                <a:latin typeface="+mj-ea"/>
                <a:ea typeface="+mj-ea"/>
                <a:cs typeface="둥근모꼴" panose="020B0500000000000000" pitchFamily="50" charset="-127"/>
              </a:rPr>
              <a:t>Detevtive</a:t>
            </a:r>
            <a:endParaRPr lang="en-US" altLang="ko-KR" sz="7200" b="1" dirty="0">
              <a:ln w="0"/>
              <a:latin typeface="+mj-ea"/>
              <a:ea typeface="+mj-ea"/>
              <a:cs typeface="둥근모꼴" panose="020B0500000000000000" pitchFamily="50" charset="-127"/>
            </a:endParaRPr>
          </a:p>
          <a:p>
            <a:pPr algn="ctr"/>
            <a:r>
              <a:rPr lang="ko-KR" altLang="en-US" sz="7200" b="1" dirty="0">
                <a:ln w="0"/>
                <a:latin typeface="+mj-ea"/>
                <a:ea typeface="+mj-ea"/>
                <a:cs typeface="둥근모꼴" panose="020B0500000000000000" pitchFamily="50" charset="-127"/>
              </a:rPr>
              <a:t>게임</a:t>
            </a:r>
            <a:r>
              <a:rPr lang="en-US" altLang="ko-KR" sz="7200" b="1" dirty="0">
                <a:ln w="0"/>
                <a:latin typeface="+mj-ea"/>
                <a:ea typeface="+mj-ea"/>
                <a:cs typeface="둥근모꼴" panose="020B0500000000000000" pitchFamily="50" charset="-127"/>
              </a:rPr>
              <a:t> </a:t>
            </a:r>
            <a:r>
              <a:rPr lang="ko-KR" altLang="en-US" sz="7200" b="1" dirty="0">
                <a:ln w="0"/>
                <a:latin typeface="+mj-ea"/>
                <a:ea typeface="+mj-ea"/>
                <a:cs typeface="둥근모꼴" panose="020B0500000000000000" pitchFamily="50" charset="-127"/>
              </a:rPr>
              <a:t>기획서</a:t>
            </a:r>
            <a:endParaRPr lang="en-US" altLang="ko-KR" sz="7200" b="1" dirty="0">
              <a:ln w="0"/>
              <a:latin typeface="+mj-ea"/>
              <a:ea typeface="+mj-ea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F9CD6-CBD7-68F9-B875-919E6C812DDF}"/>
              </a:ext>
            </a:extLst>
          </p:cNvPr>
          <p:cNvSpPr txBox="1"/>
          <p:nvPr/>
        </p:nvSpPr>
        <p:spPr>
          <a:xfrm>
            <a:off x="10902950" y="6396335"/>
            <a:ext cx="1289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5585392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박준기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5702506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송승원</a:t>
            </a:r>
          </a:p>
        </p:txBody>
      </p:sp>
    </p:spTree>
    <p:extLst>
      <p:ext uri="{BB962C8B-B14F-4D97-AF65-F5344CB8AC3E}">
        <p14:creationId xmlns:p14="http://schemas.microsoft.com/office/powerpoint/2010/main" val="394565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9D316-6D0C-00AF-8472-F5794770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43"/>
            <a:ext cx="2711924" cy="478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b="1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 컨트롤러 오브젝트 나열</a:t>
            </a:r>
            <a:endParaRPr lang="en-US" altLang="ko-KR" sz="1800" b="1" dirty="0">
              <a:ln w="9525">
                <a:solidFill>
                  <a:schemeClr val="bg1"/>
                </a:solidFill>
                <a:prstDash val="solid"/>
              </a:ln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F79DB26-8054-E3D0-82A2-40E6443F4DF5}"/>
              </a:ext>
            </a:extLst>
          </p:cNvPr>
          <p:cNvSpPr/>
          <p:nvPr/>
        </p:nvSpPr>
        <p:spPr>
          <a:xfrm>
            <a:off x="403207" y="718457"/>
            <a:ext cx="6937089" cy="1205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9149150-ECA9-6DC7-0508-9FA5756C7AB7}"/>
              </a:ext>
            </a:extLst>
          </p:cNvPr>
          <p:cNvGrpSpPr/>
          <p:nvPr/>
        </p:nvGrpSpPr>
        <p:grpSpPr>
          <a:xfrm>
            <a:off x="403208" y="867994"/>
            <a:ext cx="2563864" cy="972859"/>
            <a:chOff x="-52289" y="840514"/>
            <a:chExt cx="2563864" cy="97285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59D8A785-1E32-FF59-722C-1113822C3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840514"/>
              <a:ext cx="2563864" cy="640966"/>
            </a:xfrm>
            <a:prstGeom prst="rect">
              <a:avLst/>
            </a:prstGeom>
          </p:spPr>
        </p:pic>
        <p:sp>
          <p:nvSpPr>
            <p:cNvPr id="51" name="제목 1">
              <a:extLst>
                <a:ext uri="{FF2B5EF4-FFF2-40B4-BE49-F238E27FC236}">
                  <a16:creationId xmlns:a16="http://schemas.microsoft.com/office/drawing/2014/main" id="{C031079F-4D79-B30F-B116-B089DF7190A6}"/>
                </a:ext>
              </a:extLst>
            </p:cNvPr>
            <p:cNvSpPr txBox="1">
              <a:spLocks/>
            </p:cNvSpPr>
            <p:nvPr/>
          </p:nvSpPr>
          <p:spPr>
            <a:xfrm>
              <a:off x="737857" y="1481480"/>
              <a:ext cx="98357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28567E9-05D2-EE91-D96D-403CDF4DA2EE}"/>
              </a:ext>
            </a:extLst>
          </p:cNvPr>
          <p:cNvGrpSpPr/>
          <p:nvPr/>
        </p:nvGrpSpPr>
        <p:grpSpPr>
          <a:xfrm>
            <a:off x="6360424" y="669858"/>
            <a:ext cx="979872" cy="1105489"/>
            <a:chOff x="-52289" y="1602748"/>
            <a:chExt cx="979872" cy="1105489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26A38EA-A429-1408-DFE5-9212C52D3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1602748"/>
              <a:ext cx="979872" cy="923878"/>
            </a:xfrm>
            <a:prstGeom prst="rect">
              <a:avLst/>
            </a:prstGeom>
          </p:spPr>
        </p:pic>
        <p:sp>
          <p:nvSpPr>
            <p:cNvPr id="58" name="제목 1">
              <a:extLst>
                <a:ext uri="{FF2B5EF4-FFF2-40B4-BE49-F238E27FC236}">
                  <a16:creationId xmlns:a16="http://schemas.microsoft.com/office/drawing/2014/main" id="{FBA01F92-8E2E-F2E1-9FA4-B461EB1363FB}"/>
                </a:ext>
              </a:extLst>
            </p:cNvPr>
            <p:cNvSpPr txBox="1">
              <a:spLocks/>
            </p:cNvSpPr>
            <p:nvPr/>
          </p:nvSpPr>
          <p:spPr>
            <a:xfrm>
              <a:off x="224778" y="2376344"/>
              <a:ext cx="425738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적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165BB58-D55A-A2F1-1BBF-AF7EE985DA91}"/>
              </a:ext>
            </a:extLst>
          </p:cNvPr>
          <p:cNvGrpSpPr/>
          <p:nvPr/>
        </p:nvGrpSpPr>
        <p:grpSpPr>
          <a:xfrm>
            <a:off x="399674" y="2145528"/>
            <a:ext cx="2085494" cy="946791"/>
            <a:chOff x="0" y="2713250"/>
            <a:chExt cx="2085494" cy="946791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5729046C-F32E-6B24-6D33-37681A21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60" y="2713250"/>
              <a:ext cx="1704975" cy="593035"/>
            </a:xfrm>
            <a:prstGeom prst="rect">
              <a:avLst/>
            </a:prstGeom>
          </p:spPr>
        </p:pic>
        <p:sp>
          <p:nvSpPr>
            <p:cNvPr id="61" name="제목 1">
              <a:extLst>
                <a:ext uri="{FF2B5EF4-FFF2-40B4-BE49-F238E27FC236}">
                  <a16:creationId xmlns:a16="http://schemas.microsoft.com/office/drawing/2014/main" id="{33DC1B74-7750-0D21-6CE8-C8EE195376D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328148"/>
              <a:ext cx="208549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자동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80FED40-2ADE-26C7-500C-6F1278910EBE}"/>
              </a:ext>
            </a:extLst>
          </p:cNvPr>
          <p:cNvGrpSpPr/>
          <p:nvPr/>
        </p:nvGrpSpPr>
        <p:grpSpPr>
          <a:xfrm>
            <a:off x="7207851" y="798932"/>
            <a:ext cx="2204304" cy="1041921"/>
            <a:chOff x="1495760" y="3815606"/>
            <a:chExt cx="2204304" cy="1041921"/>
          </a:xfrm>
        </p:grpSpPr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7AA56F10-8F5E-A42A-0507-158C36719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04"/>
            <a:stretch/>
          </p:blipFill>
          <p:spPr>
            <a:xfrm>
              <a:off x="2175076" y="3815606"/>
              <a:ext cx="845670" cy="831676"/>
            </a:xfrm>
            <a:prstGeom prst="rect">
              <a:avLst/>
            </a:prstGeom>
          </p:spPr>
        </p:pic>
        <p:sp>
          <p:nvSpPr>
            <p:cNvPr id="92" name="제목 1">
              <a:extLst>
                <a:ext uri="{FF2B5EF4-FFF2-40B4-BE49-F238E27FC236}">
                  <a16:creationId xmlns:a16="http://schemas.microsoft.com/office/drawing/2014/main" id="{A347623E-6CEC-24F8-FCA6-DC93975E4EBE}"/>
                </a:ext>
              </a:extLst>
            </p:cNvPr>
            <p:cNvSpPr txBox="1">
              <a:spLocks/>
            </p:cNvSpPr>
            <p:nvPr/>
          </p:nvSpPr>
          <p:spPr>
            <a:xfrm>
              <a:off x="1495760" y="4525634"/>
              <a:ext cx="220430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수동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A38465CA-FBF9-D15B-82A6-22E8B1C6D2A6}"/>
              </a:ext>
            </a:extLst>
          </p:cNvPr>
          <p:cNvGrpSpPr/>
          <p:nvPr/>
        </p:nvGrpSpPr>
        <p:grpSpPr>
          <a:xfrm>
            <a:off x="2656433" y="930401"/>
            <a:ext cx="2529442" cy="916297"/>
            <a:chOff x="253146" y="4692209"/>
            <a:chExt cx="2529442" cy="916297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B0718F2-9649-51F9-7EC8-42F47807A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665" y="4692209"/>
              <a:ext cx="584404" cy="584404"/>
            </a:xfrm>
            <a:prstGeom prst="rect">
              <a:avLst/>
            </a:prstGeom>
          </p:spPr>
        </p:pic>
        <p:sp>
          <p:nvSpPr>
            <p:cNvPr id="95" name="제목 1">
              <a:extLst>
                <a:ext uri="{FF2B5EF4-FFF2-40B4-BE49-F238E27FC236}">
                  <a16:creationId xmlns:a16="http://schemas.microsoft.com/office/drawing/2014/main" id="{6947B817-2D63-A006-DD8B-C03520C2B63C}"/>
                </a:ext>
              </a:extLst>
            </p:cNvPr>
            <p:cNvSpPr txBox="1">
              <a:spLocks/>
            </p:cNvSpPr>
            <p:nvPr/>
          </p:nvSpPr>
          <p:spPr>
            <a:xfrm>
              <a:off x="253146" y="5276613"/>
              <a:ext cx="252944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 및 적 총알 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BBE153E-2CAE-3133-D507-EBE56425B1B1}"/>
              </a:ext>
            </a:extLst>
          </p:cNvPr>
          <p:cNvGrpSpPr/>
          <p:nvPr/>
        </p:nvGrpSpPr>
        <p:grpSpPr>
          <a:xfrm>
            <a:off x="4841686" y="679626"/>
            <a:ext cx="1534007" cy="1161227"/>
            <a:chOff x="1614907" y="5357310"/>
            <a:chExt cx="1534007" cy="1161227"/>
          </a:xfrm>
        </p:grpSpPr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0B161AF8-4513-0BB9-94C0-A09505FFE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35" y="5357310"/>
              <a:ext cx="1126350" cy="1126350"/>
            </a:xfrm>
            <a:prstGeom prst="rect">
              <a:avLst/>
            </a:prstGeom>
          </p:spPr>
        </p:pic>
        <p:sp>
          <p:nvSpPr>
            <p:cNvPr id="98" name="제목 1">
              <a:extLst>
                <a:ext uri="{FF2B5EF4-FFF2-40B4-BE49-F238E27FC236}">
                  <a16:creationId xmlns:a16="http://schemas.microsoft.com/office/drawing/2014/main" id="{082A04E9-807C-5D05-8531-E2FCB1D07F46}"/>
                </a:ext>
              </a:extLst>
            </p:cNvPr>
            <p:cNvSpPr txBox="1">
              <a:spLocks/>
            </p:cNvSpPr>
            <p:nvPr/>
          </p:nvSpPr>
          <p:spPr>
            <a:xfrm>
              <a:off x="1614907" y="6186644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카메라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DDEF79B-98DE-2086-B860-9ECE0DF60FB6}"/>
              </a:ext>
            </a:extLst>
          </p:cNvPr>
          <p:cNvGrpSpPr/>
          <p:nvPr/>
        </p:nvGrpSpPr>
        <p:grpSpPr>
          <a:xfrm>
            <a:off x="3709976" y="4744057"/>
            <a:ext cx="1608288" cy="1094691"/>
            <a:chOff x="4123426" y="4168220"/>
            <a:chExt cx="1608288" cy="1094691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3EC6D54C-CAB3-E611-6452-08090754E20D}"/>
                </a:ext>
              </a:extLst>
            </p:cNvPr>
            <p:cNvGrpSpPr/>
            <p:nvPr/>
          </p:nvGrpSpPr>
          <p:grpSpPr>
            <a:xfrm>
              <a:off x="4123426" y="4168220"/>
              <a:ext cx="1608288" cy="619125"/>
              <a:chOff x="4157505" y="4168220"/>
              <a:chExt cx="1608288" cy="619125"/>
            </a:xfrm>
          </p:grpSpPr>
          <p:pic>
            <p:nvPicPr>
              <p:cNvPr id="102" name="그림 101" descr="텍스트, 창문, 실내이(가) 표시된 사진&#10;&#10;자동 생성된 설명">
                <a:extLst>
                  <a:ext uri="{FF2B5EF4-FFF2-40B4-BE49-F238E27FC236}">
                    <a16:creationId xmlns:a16="http://schemas.microsoft.com/office/drawing/2014/main" id="{CFE093C4-AB21-DB41-AC9C-66DDBE4C52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505" y="4168220"/>
                <a:ext cx="619124" cy="619125"/>
              </a:xfrm>
              <a:prstGeom prst="rect">
                <a:avLst/>
              </a:prstGeom>
            </p:spPr>
          </p:pic>
          <p:pic>
            <p:nvPicPr>
              <p:cNvPr id="103" name="그림 102" descr="광장이(가) 표시된 사진&#10;&#10;자동 생성된 설명">
                <a:extLst>
                  <a:ext uri="{FF2B5EF4-FFF2-40B4-BE49-F238E27FC236}">
                    <a16:creationId xmlns:a16="http://schemas.microsoft.com/office/drawing/2014/main" id="{4D0CE33E-18DA-4FCE-68CD-18988293F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668" y="4168220"/>
                <a:ext cx="619125" cy="619125"/>
              </a:xfrm>
              <a:prstGeom prst="rect">
                <a:avLst/>
              </a:prstGeom>
            </p:spPr>
          </p:pic>
        </p:grpSp>
        <p:sp>
          <p:nvSpPr>
            <p:cNvPr id="101" name="제목 1">
              <a:extLst>
                <a:ext uri="{FF2B5EF4-FFF2-40B4-BE49-F238E27FC236}">
                  <a16:creationId xmlns:a16="http://schemas.microsoft.com/office/drawing/2014/main" id="{6546BF46-ABDC-D582-258D-08234F3C8456}"/>
                </a:ext>
              </a:extLst>
            </p:cNvPr>
            <p:cNvSpPr txBox="1">
              <a:spLocks/>
            </p:cNvSpPr>
            <p:nvPr/>
          </p:nvSpPr>
          <p:spPr>
            <a:xfrm>
              <a:off x="4160567" y="493101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타일맵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2DD2C576-A03B-2A30-3EA2-B2E906528AD3}"/>
              </a:ext>
            </a:extLst>
          </p:cNvPr>
          <p:cNvGrpSpPr/>
          <p:nvPr/>
        </p:nvGrpSpPr>
        <p:grpSpPr>
          <a:xfrm>
            <a:off x="403208" y="3533215"/>
            <a:ext cx="2844800" cy="738508"/>
            <a:chOff x="3894705" y="3169672"/>
            <a:chExt cx="2844800" cy="738508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105F8512-BA47-4498-7C69-6E906EBD76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8" r="75" b="91227"/>
            <a:stretch/>
          </p:blipFill>
          <p:spPr>
            <a:xfrm>
              <a:off x="3894705" y="3169672"/>
              <a:ext cx="2844800" cy="254144"/>
            </a:xfrm>
            <a:prstGeom prst="rect">
              <a:avLst/>
            </a:prstGeom>
          </p:spPr>
        </p:pic>
        <p:sp>
          <p:nvSpPr>
            <p:cNvPr id="106" name="제목 1">
              <a:extLst>
                <a:ext uri="{FF2B5EF4-FFF2-40B4-BE49-F238E27FC236}">
                  <a16:creationId xmlns:a16="http://schemas.microsoft.com/office/drawing/2014/main" id="{84F7C400-4AF8-15D7-7CF3-CB71E11FC15F}"/>
                </a:ext>
              </a:extLst>
            </p:cNvPr>
            <p:cNvSpPr txBox="1">
              <a:spLocks/>
            </p:cNvSpPr>
            <p:nvPr/>
          </p:nvSpPr>
          <p:spPr>
            <a:xfrm>
              <a:off x="3988962" y="3576287"/>
              <a:ext cx="265628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타이머 및 적 카운트 수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2AC37B99-05C7-6C18-85AB-2A058DE84BE1}"/>
              </a:ext>
            </a:extLst>
          </p:cNvPr>
          <p:cNvGrpSpPr/>
          <p:nvPr/>
        </p:nvGrpSpPr>
        <p:grpSpPr>
          <a:xfrm>
            <a:off x="3747117" y="3454523"/>
            <a:ext cx="1534007" cy="1006943"/>
            <a:chOff x="6682447" y="3660041"/>
            <a:chExt cx="1534007" cy="1006943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FD3E7E5B-19DA-F759-1A16-3BA43BE5B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83" b="52127"/>
            <a:stretch/>
          </p:blipFill>
          <p:spPr>
            <a:xfrm>
              <a:off x="6825563" y="3660041"/>
              <a:ext cx="1247775" cy="667878"/>
            </a:xfrm>
            <a:prstGeom prst="rect">
              <a:avLst/>
            </a:prstGeom>
          </p:spPr>
        </p:pic>
        <p:sp>
          <p:nvSpPr>
            <p:cNvPr id="109" name="제목 1">
              <a:extLst>
                <a:ext uri="{FF2B5EF4-FFF2-40B4-BE49-F238E27FC236}">
                  <a16:creationId xmlns:a16="http://schemas.microsoft.com/office/drawing/2014/main" id="{0A930736-F935-AF59-A8E8-BCBC4F34CC52}"/>
                </a:ext>
              </a:extLst>
            </p:cNvPr>
            <p:cNvSpPr txBox="1">
              <a:spLocks/>
            </p:cNvSpPr>
            <p:nvPr/>
          </p:nvSpPr>
          <p:spPr>
            <a:xfrm>
              <a:off x="6682447" y="4335091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HP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F22BF3F-4431-9EF0-62A1-1B6E05E0082E}"/>
              </a:ext>
            </a:extLst>
          </p:cNvPr>
          <p:cNvGrpSpPr/>
          <p:nvPr/>
        </p:nvGrpSpPr>
        <p:grpSpPr>
          <a:xfrm>
            <a:off x="395761" y="4527438"/>
            <a:ext cx="2987336" cy="1643203"/>
            <a:chOff x="4594893" y="677398"/>
            <a:chExt cx="2987336" cy="1643203"/>
          </a:xfrm>
        </p:grpSpPr>
        <p:pic>
          <p:nvPicPr>
            <p:cNvPr id="111" name="그림 110" descr="텍스트, 실외, 때리는, 어두운이(가) 표시된 사진&#10;&#10;자동 생성된 설명">
              <a:extLst>
                <a:ext uri="{FF2B5EF4-FFF2-40B4-BE49-F238E27FC236}">
                  <a16:creationId xmlns:a16="http://schemas.microsoft.com/office/drawing/2014/main" id="{B41A8690-2430-7763-2357-F22DD64E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893" y="677398"/>
              <a:ext cx="2987336" cy="1356633"/>
            </a:xfrm>
            <a:prstGeom prst="rect">
              <a:avLst/>
            </a:prstGeom>
          </p:spPr>
        </p:pic>
        <p:sp>
          <p:nvSpPr>
            <p:cNvPr id="112" name="제목 1">
              <a:extLst>
                <a:ext uri="{FF2B5EF4-FFF2-40B4-BE49-F238E27FC236}">
                  <a16:creationId xmlns:a16="http://schemas.microsoft.com/office/drawing/2014/main" id="{7CCB11CE-D008-8183-C328-873A454F9CA3}"/>
                </a:ext>
              </a:extLst>
            </p:cNvPr>
            <p:cNvSpPr txBox="1">
              <a:spLocks/>
            </p:cNvSpPr>
            <p:nvPr/>
          </p:nvSpPr>
          <p:spPr>
            <a:xfrm>
              <a:off x="5321558" y="198870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UI</a:t>
              </a: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C7B02541-413D-D1BC-127C-651D532B7515}"/>
              </a:ext>
            </a:extLst>
          </p:cNvPr>
          <p:cNvGrpSpPr/>
          <p:nvPr/>
        </p:nvGrpSpPr>
        <p:grpSpPr>
          <a:xfrm>
            <a:off x="7274898" y="4527438"/>
            <a:ext cx="1534007" cy="1429336"/>
            <a:chOff x="8567909" y="608584"/>
            <a:chExt cx="1534007" cy="1429336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A6029216-8266-A1B3-E6F9-FBE6FF215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5" b="16586"/>
            <a:stretch/>
          </p:blipFill>
          <p:spPr>
            <a:xfrm>
              <a:off x="8648421" y="608584"/>
              <a:ext cx="1372982" cy="1180022"/>
            </a:xfrm>
            <a:prstGeom prst="rect">
              <a:avLst/>
            </a:prstGeom>
          </p:spPr>
        </p:pic>
        <p:sp>
          <p:nvSpPr>
            <p:cNvPr id="115" name="제목 1">
              <a:extLst>
                <a:ext uri="{FF2B5EF4-FFF2-40B4-BE49-F238E27FC236}">
                  <a16:creationId xmlns:a16="http://schemas.microsoft.com/office/drawing/2014/main" id="{08CC5C0C-016F-FAFD-762E-E190E094A627}"/>
                </a:ext>
              </a:extLst>
            </p:cNvPr>
            <p:cNvSpPr txBox="1">
              <a:spLocks/>
            </p:cNvSpPr>
            <p:nvPr/>
          </p:nvSpPr>
          <p:spPr>
            <a:xfrm>
              <a:off x="8567909" y="1706027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감독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3D35ADD7-2F5A-5184-638F-2E97E51CA0BF}"/>
              </a:ext>
            </a:extLst>
          </p:cNvPr>
          <p:cNvGrpSpPr/>
          <p:nvPr/>
        </p:nvGrpSpPr>
        <p:grpSpPr>
          <a:xfrm>
            <a:off x="9253437" y="4540189"/>
            <a:ext cx="1534007" cy="1416585"/>
            <a:chOff x="8602888" y="2291557"/>
            <a:chExt cx="1534007" cy="1416585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4CECD547-4515-5F17-444A-F285B4B9B9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6" b="23744"/>
            <a:stretch/>
          </p:blipFill>
          <p:spPr>
            <a:xfrm>
              <a:off x="8686095" y="2291557"/>
              <a:ext cx="1367593" cy="1122048"/>
            </a:xfrm>
            <a:prstGeom prst="rect">
              <a:avLst/>
            </a:prstGeom>
          </p:spPr>
        </p:pic>
        <p:sp>
          <p:nvSpPr>
            <p:cNvPr id="118" name="제목 1">
              <a:extLst>
                <a:ext uri="{FF2B5EF4-FFF2-40B4-BE49-F238E27FC236}">
                  <a16:creationId xmlns:a16="http://schemas.microsoft.com/office/drawing/2014/main" id="{14DC5FDB-4D76-EDB0-0C8B-3D631B258A78}"/>
                </a:ext>
              </a:extLst>
            </p:cNvPr>
            <p:cNvSpPr txBox="1">
              <a:spLocks/>
            </p:cNvSpPr>
            <p:nvPr/>
          </p:nvSpPr>
          <p:spPr>
            <a:xfrm>
              <a:off x="8602888" y="3376249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사운드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377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9D316-6D0C-00AF-8472-F5794770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43"/>
            <a:ext cx="3006500" cy="478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b="1" dirty="0" err="1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제너레이터</a:t>
            </a:r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 오브젝트 나열</a:t>
            </a:r>
            <a:endParaRPr lang="en-US" altLang="ko-KR" sz="1800" b="1" dirty="0">
              <a:ln w="9525">
                <a:solidFill>
                  <a:schemeClr val="bg1"/>
                </a:solidFill>
                <a:prstDash val="solid"/>
              </a:ln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76723DD-4F28-3D73-8DD6-27AFDA69A067}"/>
              </a:ext>
            </a:extLst>
          </p:cNvPr>
          <p:cNvGrpSpPr/>
          <p:nvPr/>
        </p:nvGrpSpPr>
        <p:grpSpPr>
          <a:xfrm>
            <a:off x="403208" y="867994"/>
            <a:ext cx="2563864" cy="972859"/>
            <a:chOff x="-52289" y="840514"/>
            <a:chExt cx="2563864" cy="9728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966A933-E925-3C4C-8D11-D7AEE936B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840514"/>
              <a:ext cx="2563864" cy="640966"/>
            </a:xfrm>
            <a:prstGeom prst="rect">
              <a:avLst/>
            </a:prstGeom>
          </p:spPr>
        </p:pic>
        <p:sp>
          <p:nvSpPr>
            <p:cNvPr id="45" name="제목 1">
              <a:extLst>
                <a:ext uri="{FF2B5EF4-FFF2-40B4-BE49-F238E27FC236}">
                  <a16:creationId xmlns:a16="http://schemas.microsoft.com/office/drawing/2014/main" id="{1692E5CC-8EB9-ACE4-7A02-13F4B6DB12AF}"/>
                </a:ext>
              </a:extLst>
            </p:cNvPr>
            <p:cNvSpPr txBox="1">
              <a:spLocks/>
            </p:cNvSpPr>
            <p:nvPr/>
          </p:nvSpPr>
          <p:spPr>
            <a:xfrm>
              <a:off x="737857" y="1481480"/>
              <a:ext cx="98357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151E633-05D3-C15A-C80F-52FA1CA52580}"/>
              </a:ext>
            </a:extLst>
          </p:cNvPr>
          <p:cNvGrpSpPr/>
          <p:nvPr/>
        </p:nvGrpSpPr>
        <p:grpSpPr>
          <a:xfrm>
            <a:off x="6360424" y="669858"/>
            <a:ext cx="979872" cy="1105489"/>
            <a:chOff x="-52289" y="1602748"/>
            <a:chExt cx="979872" cy="1105489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C1A08C8-4488-C416-CA8A-C7A1737C6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1602748"/>
              <a:ext cx="979872" cy="923878"/>
            </a:xfrm>
            <a:prstGeom prst="rect">
              <a:avLst/>
            </a:prstGeom>
          </p:spPr>
        </p:pic>
        <p:sp>
          <p:nvSpPr>
            <p:cNvPr id="50" name="제목 1">
              <a:extLst>
                <a:ext uri="{FF2B5EF4-FFF2-40B4-BE49-F238E27FC236}">
                  <a16:creationId xmlns:a16="http://schemas.microsoft.com/office/drawing/2014/main" id="{33E09BDF-3339-AE56-BFF8-D0545813DDB2}"/>
                </a:ext>
              </a:extLst>
            </p:cNvPr>
            <p:cNvSpPr txBox="1">
              <a:spLocks/>
            </p:cNvSpPr>
            <p:nvPr/>
          </p:nvSpPr>
          <p:spPr>
            <a:xfrm>
              <a:off x="224778" y="2376344"/>
              <a:ext cx="425738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적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736A10CB-B2D6-7A25-2396-5E126810741A}"/>
              </a:ext>
            </a:extLst>
          </p:cNvPr>
          <p:cNvGrpSpPr/>
          <p:nvPr/>
        </p:nvGrpSpPr>
        <p:grpSpPr>
          <a:xfrm>
            <a:off x="399674" y="2145528"/>
            <a:ext cx="2085494" cy="946791"/>
            <a:chOff x="0" y="2713250"/>
            <a:chExt cx="2085494" cy="94679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661731B0-66FA-14D5-FD4B-748C14B94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60" y="2713250"/>
              <a:ext cx="1704975" cy="593035"/>
            </a:xfrm>
            <a:prstGeom prst="rect">
              <a:avLst/>
            </a:prstGeom>
          </p:spPr>
        </p:pic>
        <p:sp>
          <p:nvSpPr>
            <p:cNvPr id="57" name="제목 1">
              <a:extLst>
                <a:ext uri="{FF2B5EF4-FFF2-40B4-BE49-F238E27FC236}">
                  <a16:creationId xmlns:a16="http://schemas.microsoft.com/office/drawing/2014/main" id="{B07C6CF3-F7F7-CE85-99D4-547B1909E715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328148"/>
              <a:ext cx="208549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자동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A6C06E0C-8FFD-7661-EA9D-7CF2A99CFC53}"/>
              </a:ext>
            </a:extLst>
          </p:cNvPr>
          <p:cNvGrpSpPr/>
          <p:nvPr/>
        </p:nvGrpSpPr>
        <p:grpSpPr>
          <a:xfrm>
            <a:off x="7207851" y="798932"/>
            <a:ext cx="2204304" cy="1041921"/>
            <a:chOff x="1495760" y="3815606"/>
            <a:chExt cx="2204304" cy="1041921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8ABD428E-70A4-D3B8-85F6-394FE759F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04"/>
            <a:stretch/>
          </p:blipFill>
          <p:spPr>
            <a:xfrm>
              <a:off x="2175076" y="3815606"/>
              <a:ext cx="845670" cy="831676"/>
            </a:xfrm>
            <a:prstGeom prst="rect">
              <a:avLst/>
            </a:prstGeom>
          </p:spPr>
        </p:pic>
        <p:sp>
          <p:nvSpPr>
            <p:cNvPr id="60" name="제목 1">
              <a:extLst>
                <a:ext uri="{FF2B5EF4-FFF2-40B4-BE49-F238E27FC236}">
                  <a16:creationId xmlns:a16="http://schemas.microsoft.com/office/drawing/2014/main" id="{13219705-8832-E660-5070-0261F9BF9C44}"/>
                </a:ext>
              </a:extLst>
            </p:cNvPr>
            <p:cNvSpPr txBox="1">
              <a:spLocks/>
            </p:cNvSpPr>
            <p:nvPr/>
          </p:nvSpPr>
          <p:spPr>
            <a:xfrm>
              <a:off x="1495760" y="4525634"/>
              <a:ext cx="220430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수동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1C12A8F-296A-9163-E414-78C362F21393}"/>
              </a:ext>
            </a:extLst>
          </p:cNvPr>
          <p:cNvGrpSpPr/>
          <p:nvPr/>
        </p:nvGrpSpPr>
        <p:grpSpPr>
          <a:xfrm>
            <a:off x="2656433" y="930401"/>
            <a:ext cx="2529442" cy="916297"/>
            <a:chOff x="253146" y="4692209"/>
            <a:chExt cx="2529442" cy="91629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558FD10-DC59-DBAE-3C7E-F45909F06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665" y="4692209"/>
              <a:ext cx="584404" cy="584404"/>
            </a:xfrm>
            <a:prstGeom prst="rect">
              <a:avLst/>
            </a:prstGeom>
          </p:spPr>
        </p:pic>
        <p:sp>
          <p:nvSpPr>
            <p:cNvPr id="81" name="제목 1">
              <a:extLst>
                <a:ext uri="{FF2B5EF4-FFF2-40B4-BE49-F238E27FC236}">
                  <a16:creationId xmlns:a16="http://schemas.microsoft.com/office/drawing/2014/main" id="{A2148793-23DA-A3F0-5430-1E7F8AA69E1A}"/>
                </a:ext>
              </a:extLst>
            </p:cNvPr>
            <p:cNvSpPr txBox="1">
              <a:spLocks/>
            </p:cNvSpPr>
            <p:nvPr/>
          </p:nvSpPr>
          <p:spPr>
            <a:xfrm>
              <a:off x="253146" y="5276613"/>
              <a:ext cx="252944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 및 적 총알 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EF58F4E-839C-AFB9-582F-23F89A265CF6}"/>
              </a:ext>
            </a:extLst>
          </p:cNvPr>
          <p:cNvGrpSpPr/>
          <p:nvPr/>
        </p:nvGrpSpPr>
        <p:grpSpPr>
          <a:xfrm>
            <a:off x="4841686" y="679626"/>
            <a:ext cx="1534007" cy="1161227"/>
            <a:chOff x="1614907" y="5357310"/>
            <a:chExt cx="1534007" cy="1161227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9EE13DAE-4C5D-0DDB-E7C6-3049BCF96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35" y="5357310"/>
              <a:ext cx="1126350" cy="1126350"/>
            </a:xfrm>
            <a:prstGeom prst="rect">
              <a:avLst/>
            </a:prstGeom>
          </p:spPr>
        </p:pic>
        <p:sp>
          <p:nvSpPr>
            <p:cNvPr id="93" name="제목 1">
              <a:extLst>
                <a:ext uri="{FF2B5EF4-FFF2-40B4-BE49-F238E27FC236}">
                  <a16:creationId xmlns:a16="http://schemas.microsoft.com/office/drawing/2014/main" id="{C302908B-8939-5E73-6A3C-A9CB2E82D57A}"/>
                </a:ext>
              </a:extLst>
            </p:cNvPr>
            <p:cNvSpPr txBox="1">
              <a:spLocks/>
            </p:cNvSpPr>
            <p:nvPr/>
          </p:nvSpPr>
          <p:spPr>
            <a:xfrm>
              <a:off x="1614907" y="6186644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카메라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0AFAFE0C-C1E1-63FE-8B59-64769FE9BDC3}"/>
              </a:ext>
            </a:extLst>
          </p:cNvPr>
          <p:cNvGrpSpPr/>
          <p:nvPr/>
        </p:nvGrpSpPr>
        <p:grpSpPr>
          <a:xfrm>
            <a:off x="3709976" y="4744057"/>
            <a:ext cx="1608288" cy="1094691"/>
            <a:chOff x="4123426" y="4168220"/>
            <a:chExt cx="1608288" cy="1094691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B8C99759-5422-9CE5-D7DD-AD0E020FF50C}"/>
                </a:ext>
              </a:extLst>
            </p:cNvPr>
            <p:cNvGrpSpPr/>
            <p:nvPr/>
          </p:nvGrpSpPr>
          <p:grpSpPr>
            <a:xfrm>
              <a:off x="4123426" y="4168220"/>
              <a:ext cx="1608288" cy="619125"/>
              <a:chOff x="4157505" y="4168220"/>
              <a:chExt cx="1608288" cy="619125"/>
            </a:xfrm>
          </p:grpSpPr>
          <p:pic>
            <p:nvPicPr>
              <p:cNvPr id="97" name="그림 96" descr="텍스트, 창문, 실내이(가) 표시된 사진&#10;&#10;자동 생성된 설명">
                <a:extLst>
                  <a:ext uri="{FF2B5EF4-FFF2-40B4-BE49-F238E27FC236}">
                    <a16:creationId xmlns:a16="http://schemas.microsoft.com/office/drawing/2014/main" id="{3304131A-8855-CF0B-E63B-AE1C63BAE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505" y="4168220"/>
                <a:ext cx="619124" cy="619125"/>
              </a:xfrm>
              <a:prstGeom prst="rect">
                <a:avLst/>
              </a:prstGeom>
            </p:spPr>
          </p:pic>
          <p:pic>
            <p:nvPicPr>
              <p:cNvPr id="98" name="그림 97" descr="광장이(가) 표시된 사진&#10;&#10;자동 생성된 설명">
                <a:extLst>
                  <a:ext uri="{FF2B5EF4-FFF2-40B4-BE49-F238E27FC236}">
                    <a16:creationId xmlns:a16="http://schemas.microsoft.com/office/drawing/2014/main" id="{D135FC07-94F0-4A63-017F-496269411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668" y="4168220"/>
                <a:ext cx="619125" cy="619125"/>
              </a:xfrm>
              <a:prstGeom prst="rect">
                <a:avLst/>
              </a:prstGeom>
            </p:spPr>
          </p:pic>
        </p:grpSp>
        <p:sp>
          <p:nvSpPr>
            <p:cNvPr id="96" name="제목 1">
              <a:extLst>
                <a:ext uri="{FF2B5EF4-FFF2-40B4-BE49-F238E27FC236}">
                  <a16:creationId xmlns:a16="http://schemas.microsoft.com/office/drawing/2014/main" id="{4FD4EFD3-E7DC-6260-1107-EC683154D711}"/>
                </a:ext>
              </a:extLst>
            </p:cNvPr>
            <p:cNvSpPr txBox="1">
              <a:spLocks/>
            </p:cNvSpPr>
            <p:nvPr/>
          </p:nvSpPr>
          <p:spPr>
            <a:xfrm>
              <a:off x="4160567" y="493101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타일맵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EDC314ED-D217-47F4-C726-E78497DE2A1B}"/>
              </a:ext>
            </a:extLst>
          </p:cNvPr>
          <p:cNvGrpSpPr/>
          <p:nvPr/>
        </p:nvGrpSpPr>
        <p:grpSpPr>
          <a:xfrm>
            <a:off x="403208" y="3533215"/>
            <a:ext cx="2844800" cy="738508"/>
            <a:chOff x="3894705" y="3169672"/>
            <a:chExt cx="2844800" cy="73850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9FC93143-92D6-71CD-BB16-9373B7186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8" r="75" b="91227"/>
            <a:stretch/>
          </p:blipFill>
          <p:spPr>
            <a:xfrm>
              <a:off x="3894705" y="3169672"/>
              <a:ext cx="2844800" cy="254144"/>
            </a:xfrm>
            <a:prstGeom prst="rect">
              <a:avLst/>
            </a:prstGeom>
          </p:spPr>
        </p:pic>
        <p:sp>
          <p:nvSpPr>
            <p:cNvPr id="101" name="제목 1">
              <a:extLst>
                <a:ext uri="{FF2B5EF4-FFF2-40B4-BE49-F238E27FC236}">
                  <a16:creationId xmlns:a16="http://schemas.microsoft.com/office/drawing/2014/main" id="{2012ED75-B492-7A9B-E2C3-4C28D80C803E}"/>
                </a:ext>
              </a:extLst>
            </p:cNvPr>
            <p:cNvSpPr txBox="1">
              <a:spLocks/>
            </p:cNvSpPr>
            <p:nvPr/>
          </p:nvSpPr>
          <p:spPr>
            <a:xfrm>
              <a:off x="3988962" y="3576287"/>
              <a:ext cx="265628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타이머 및 적 카운트 수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B9F1A04E-560C-1094-B26A-29AEF7C8F106}"/>
              </a:ext>
            </a:extLst>
          </p:cNvPr>
          <p:cNvGrpSpPr/>
          <p:nvPr/>
        </p:nvGrpSpPr>
        <p:grpSpPr>
          <a:xfrm>
            <a:off x="3747117" y="3454523"/>
            <a:ext cx="1534007" cy="1006943"/>
            <a:chOff x="6682447" y="3660041"/>
            <a:chExt cx="1534007" cy="1006943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7592C8C5-2591-44DB-8613-C69526E471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83" b="52127"/>
            <a:stretch/>
          </p:blipFill>
          <p:spPr>
            <a:xfrm>
              <a:off x="6825563" y="3660041"/>
              <a:ext cx="1247775" cy="667878"/>
            </a:xfrm>
            <a:prstGeom prst="rect">
              <a:avLst/>
            </a:prstGeom>
          </p:spPr>
        </p:pic>
        <p:sp>
          <p:nvSpPr>
            <p:cNvPr id="104" name="제목 1">
              <a:extLst>
                <a:ext uri="{FF2B5EF4-FFF2-40B4-BE49-F238E27FC236}">
                  <a16:creationId xmlns:a16="http://schemas.microsoft.com/office/drawing/2014/main" id="{63334E10-CE6B-74F9-16F4-325DADB57F32}"/>
                </a:ext>
              </a:extLst>
            </p:cNvPr>
            <p:cNvSpPr txBox="1">
              <a:spLocks/>
            </p:cNvSpPr>
            <p:nvPr/>
          </p:nvSpPr>
          <p:spPr>
            <a:xfrm>
              <a:off x="6682447" y="4335091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HP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69981D4F-F558-38DF-7007-CD017ECD1B90}"/>
              </a:ext>
            </a:extLst>
          </p:cNvPr>
          <p:cNvGrpSpPr/>
          <p:nvPr/>
        </p:nvGrpSpPr>
        <p:grpSpPr>
          <a:xfrm>
            <a:off x="395761" y="4527438"/>
            <a:ext cx="2987336" cy="1643203"/>
            <a:chOff x="4594893" y="677398"/>
            <a:chExt cx="2987336" cy="1643203"/>
          </a:xfrm>
        </p:grpSpPr>
        <p:pic>
          <p:nvPicPr>
            <p:cNvPr id="106" name="그림 105" descr="텍스트, 실외, 때리는, 어두운이(가) 표시된 사진&#10;&#10;자동 생성된 설명">
              <a:extLst>
                <a:ext uri="{FF2B5EF4-FFF2-40B4-BE49-F238E27FC236}">
                  <a16:creationId xmlns:a16="http://schemas.microsoft.com/office/drawing/2014/main" id="{8EAF9666-54CC-E3B9-2A88-37590BD41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893" y="677398"/>
              <a:ext cx="2987336" cy="1356633"/>
            </a:xfrm>
            <a:prstGeom prst="rect">
              <a:avLst/>
            </a:prstGeom>
          </p:spPr>
        </p:pic>
        <p:sp>
          <p:nvSpPr>
            <p:cNvPr id="107" name="제목 1">
              <a:extLst>
                <a:ext uri="{FF2B5EF4-FFF2-40B4-BE49-F238E27FC236}">
                  <a16:creationId xmlns:a16="http://schemas.microsoft.com/office/drawing/2014/main" id="{3B9EBBC8-4DE2-D275-2079-79C62778A7E8}"/>
                </a:ext>
              </a:extLst>
            </p:cNvPr>
            <p:cNvSpPr txBox="1">
              <a:spLocks/>
            </p:cNvSpPr>
            <p:nvPr/>
          </p:nvSpPr>
          <p:spPr>
            <a:xfrm>
              <a:off x="5321558" y="198870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UI</a:t>
              </a: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56753A0-E3C6-E1C7-4E7C-3C607BC9CC00}"/>
              </a:ext>
            </a:extLst>
          </p:cNvPr>
          <p:cNvGrpSpPr/>
          <p:nvPr/>
        </p:nvGrpSpPr>
        <p:grpSpPr>
          <a:xfrm>
            <a:off x="7274898" y="4527438"/>
            <a:ext cx="1534007" cy="1429336"/>
            <a:chOff x="8567909" y="608584"/>
            <a:chExt cx="1534007" cy="1429336"/>
          </a:xfrm>
        </p:grpSpPr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2C7E783F-2A92-137A-457F-6F78032FF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5" b="16586"/>
            <a:stretch/>
          </p:blipFill>
          <p:spPr>
            <a:xfrm>
              <a:off x="8648421" y="608584"/>
              <a:ext cx="1372982" cy="1180022"/>
            </a:xfrm>
            <a:prstGeom prst="rect">
              <a:avLst/>
            </a:prstGeom>
          </p:spPr>
        </p:pic>
        <p:sp>
          <p:nvSpPr>
            <p:cNvPr id="110" name="제목 1">
              <a:extLst>
                <a:ext uri="{FF2B5EF4-FFF2-40B4-BE49-F238E27FC236}">
                  <a16:creationId xmlns:a16="http://schemas.microsoft.com/office/drawing/2014/main" id="{A5D45BEA-41FD-DF73-5CCD-B29E9A384637}"/>
                </a:ext>
              </a:extLst>
            </p:cNvPr>
            <p:cNvSpPr txBox="1">
              <a:spLocks/>
            </p:cNvSpPr>
            <p:nvPr/>
          </p:nvSpPr>
          <p:spPr>
            <a:xfrm>
              <a:off x="8567909" y="1706027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감독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AF131D8-7265-E333-26AD-5C3BD906C801}"/>
              </a:ext>
            </a:extLst>
          </p:cNvPr>
          <p:cNvGrpSpPr/>
          <p:nvPr/>
        </p:nvGrpSpPr>
        <p:grpSpPr>
          <a:xfrm>
            <a:off x="9253437" y="4540189"/>
            <a:ext cx="1534007" cy="1416585"/>
            <a:chOff x="8602888" y="2291557"/>
            <a:chExt cx="1534007" cy="1416585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4A7C0BD8-198C-212D-6C1D-82C592550B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6" b="23744"/>
            <a:stretch/>
          </p:blipFill>
          <p:spPr>
            <a:xfrm>
              <a:off x="8686095" y="2291557"/>
              <a:ext cx="1367593" cy="1122048"/>
            </a:xfrm>
            <a:prstGeom prst="rect">
              <a:avLst/>
            </a:prstGeom>
          </p:spPr>
        </p:pic>
        <p:sp>
          <p:nvSpPr>
            <p:cNvPr id="113" name="제목 1">
              <a:extLst>
                <a:ext uri="{FF2B5EF4-FFF2-40B4-BE49-F238E27FC236}">
                  <a16:creationId xmlns:a16="http://schemas.microsoft.com/office/drawing/2014/main" id="{23C8C618-C0CC-85AC-1B22-F5BBC9535859}"/>
                </a:ext>
              </a:extLst>
            </p:cNvPr>
            <p:cNvSpPr txBox="1">
              <a:spLocks/>
            </p:cNvSpPr>
            <p:nvPr/>
          </p:nvSpPr>
          <p:spPr>
            <a:xfrm>
              <a:off x="8602888" y="3376249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사운드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FAC1CB3-9954-F206-F0FF-C0C5B5C0197C}"/>
              </a:ext>
            </a:extLst>
          </p:cNvPr>
          <p:cNvSpPr/>
          <p:nvPr/>
        </p:nvSpPr>
        <p:spPr>
          <a:xfrm>
            <a:off x="6403903" y="640054"/>
            <a:ext cx="2932741" cy="1205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025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9D316-6D0C-00AF-8472-F5794770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43"/>
            <a:ext cx="2306366" cy="478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감독 오브젝트 나열</a:t>
            </a:r>
            <a:endParaRPr lang="en-US" altLang="ko-KR" sz="1800" b="1" dirty="0">
              <a:ln w="9525">
                <a:solidFill>
                  <a:schemeClr val="bg1"/>
                </a:solidFill>
                <a:prstDash val="solid"/>
              </a:ln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F5431FD-E878-0571-EACE-13A52EBAC532}"/>
              </a:ext>
            </a:extLst>
          </p:cNvPr>
          <p:cNvGrpSpPr/>
          <p:nvPr/>
        </p:nvGrpSpPr>
        <p:grpSpPr>
          <a:xfrm>
            <a:off x="403208" y="867994"/>
            <a:ext cx="2563864" cy="972859"/>
            <a:chOff x="-52289" y="840514"/>
            <a:chExt cx="2563864" cy="972859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6F62CA01-D61F-A887-204D-CF6DAEB99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840514"/>
              <a:ext cx="2563864" cy="640966"/>
            </a:xfrm>
            <a:prstGeom prst="rect">
              <a:avLst/>
            </a:prstGeom>
          </p:spPr>
        </p:pic>
        <p:sp>
          <p:nvSpPr>
            <p:cNvPr id="45" name="제목 1">
              <a:extLst>
                <a:ext uri="{FF2B5EF4-FFF2-40B4-BE49-F238E27FC236}">
                  <a16:creationId xmlns:a16="http://schemas.microsoft.com/office/drawing/2014/main" id="{CCFBFADE-8B57-0D08-6AAE-6CF4401861E1}"/>
                </a:ext>
              </a:extLst>
            </p:cNvPr>
            <p:cNvSpPr txBox="1">
              <a:spLocks/>
            </p:cNvSpPr>
            <p:nvPr/>
          </p:nvSpPr>
          <p:spPr>
            <a:xfrm>
              <a:off x="737857" y="1481480"/>
              <a:ext cx="98357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ABDB3C2-D683-1ED7-1B39-E5DB2EC0FBCA}"/>
              </a:ext>
            </a:extLst>
          </p:cNvPr>
          <p:cNvGrpSpPr/>
          <p:nvPr/>
        </p:nvGrpSpPr>
        <p:grpSpPr>
          <a:xfrm>
            <a:off x="6360424" y="669858"/>
            <a:ext cx="979872" cy="1105489"/>
            <a:chOff x="-52289" y="1602748"/>
            <a:chExt cx="979872" cy="1105489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0E60E76-2C84-BCE0-15F9-A1416B311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1602748"/>
              <a:ext cx="979872" cy="923878"/>
            </a:xfrm>
            <a:prstGeom prst="rect">
              <a:avLst/>
            </a:prstGeom>
          </p:spPr>
        </p:pic>
        <p:sp>
          <p:nvSpPr>
            <p:cNvPr id="50" name="제목 1">
              <a:extLst>
                <a:ext uri="{FF2B5EF4-FFF2-40B4-BE49-F238E27FC236}">
                  <a16:creationId xmlns:a16="http://schemas.microsoft.com/office/drawing/2014/main" id="{82A70A18-FB2C-B6A8-C75C-BA5856069CF4}"/>
                </a:ext>
              </a:extLst>
            </p:cNvPr>
            <p:cNvSpPr txBox="1">
              <a:spLocks/>
            </p:cNvSpPr>
            <p:nvPr/>
          </p:nvSpPr>
          <p:spPr>
            <a:xfrm>
              <a:off x="224778" y="2376344"/>
              <a:ext cx="425738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적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A3681B7-9C95-7E1E-85EF-DF05341D4C92}"/>
              </a:ext>
            </a:extLst>
          </p:cNvPr>
          <p:cNvGrpSpPr/>
          <p:nvPr/>
        </p:nvGrpSpPr>
        <p:grpSpPr>
          <a:xfrm>
            <a:off x="399674" y="2145528"/>
            <a:ext cx="2085494" cy="946791"/>
            <a:chOff x="0" y="2713250"/>
            <a:chExt cx="2085494" cy="946791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ED5F6ADF-D29F-E2DA-56F1-F33DE2155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60" y="2713250"/>
              <a:ext cx="1704975" cy="593035"/>
            </a:xfrm>
            <a:prstGeom prst="rect">
              <a:avLst/>
            </a:prstGeom>
          </p:spPr>
        </p:pic>
        <p:sp>
          <p:nvSpPr>
            <p:cNvPr id="57" name="제목 1">
              <a:extLst>
                <a:ext uri="{FF2B5EF4-FFF2-40B4-BE49-F238E27FC236}">
                  <a16:creationId xmlns:a16="http://schemas.microsoft.com/office/drawing/2014/main" id="{7CBC5160-0623-E638-3E3B-C467F15FD062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328148"/>
              <a:ext cx="208549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자동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3EED67D-4888-3FAD-7B18-4810357F3F4E}"/>
              </a:ext>
            </a:extLst>
          </p:cNvPr>
          <p:cNvGrpSpPr/>
          <p:nvPr/>
        </p:nvGrpSpPr>
        <p:grpSpPr>
          <a:xfrm>
            <a:off x="7207851" y="798932"/>
            <a:ext cx="2204304" cy="1041921"/>
            <a:chOff x="1495760" y="3815606"/>
            <a:chExt cx="2204304" cy="1041921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D7AE703B-0213-2F91-16A8-2152AD3603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04"/>
            <a:stretch/>
          </p:blipFill>
          <p:spPr>
            <a:xfrm>
              <a:off x="2175076" y="3815606"/>
              <a:ext cx="845670" cy="831676"/>
            </a:xfrm>
            <a:prstGeom prst="rect">
              <a:avLst/>
            </a:prstGeom>
          </p:spPr>
        </p:pic>
        <p:sp>
          <p:nvSpPr>
            <p:cNvPr id="60" name="제목 1">
              <a:extLst>
                <a:ext uri="{FF2B5EF4-FFF2-40B4-BE49-F238E27FC236}">
                  <a16:creationId xmlns:a16="http://schemas.microsoft.com/office/drawing/2014/main" id="{FF57A827-49C2-B048-D235-3F19F9B2794E}"/>
                </a:ext>
              </a:extLst>
            </p:cNvPr>
            <p:cNvSpPr txBox="1">
              <a:spLocks/>
            </p:cNvSpPr>
            <p:nvPr/>
          </p:nvSpPr>
          <p:spPr>
            <a:xfrm>
              <a:off x="1495760" y="4525634"/>
              <a:ext cx="220430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수동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11C082E-8F6E-299F-4784-63208E643F6B}"/>
              </a:ext>
            </a:extLst>
          </p:cNvPr>
          <p:cNvGrpSpPr/>
          <p:nvPr/>
        </p:nvGrpSpPr>
        <p:grpSpPr>
          <a:xfrm>
            <a:off x="2656433" y="930401"/>
            <a:ext cx="2529442" cy="916297"/>
            <a:chOff x="253146" y="4692209"/>
            <a:chExt cx="2529442" cy="91629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451151CA-28B0-3607-68E8-754DC71B3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665" y="4692209"/>
              <a:ext cx="584404" cy="584404"/>
            </a:xfrm>
            <a:prstGeom prst="rect">
              <a:avLst/>
            </a:prstGeom>
          </p:spPr>
        </p:pic>
        <p:sp>
          <p:nvSpPr>
            <p:cNvPr id="81" name="제목 1">
              <a:extLst>
                <a:ext uri="{FF2B5EF4-FFF2-40B4-BE49-F238E27FC236}">
                  <a16:creationId xmlns:a16="http://schemas.microsoft.com/office/drawing/2014/main" id="{C6EA518C-069E-9803-6B83-4278D8C9C340}"/>
                </a:ext>
              </a:extLst>
            </p:cNvPr>
            <p:cNvSpPr txBox="1">
              <a:spLocks/>
            </p:cNvSpPr>
            <p:nvPr/>
          </p:nvSpPr>
          <p:spPr>
            <a:xfrm>
              <a:off x="253146" y="5276613"/>
              <a:ext cx="252944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 및 적 총알 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4A88B1DB-3C69-A626-6936-E3C2FA39786B}"/>
              </a:ext>
            </a:extLst>
          </p:cNvPr>
          <p:cNvGrpSpPr/>
          <p:nvPr/>
        </p:nvGrpSpPr>
        <p:grpSpPr>
          <a:xfrm>
            <a:off x="4841686" y="679626"/>
            <a:ext cx="1534007" cy="1161227"/>
            <a:chOff x="1614907" y="5357310"/>
            <a:chExt cx="1534007" cy="1161227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A32C8144-8DA3-1135-81B8-650D7A25F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35" y="5357310"/>
              <a:ext cx="1126350" cy="1126350"/>
            </a:xfrm>
            <a:prstGeom prst="rect">
              <a:avLst/>
            </a:prstGeom>
          </p:spPr>
        </p:pic>
        <p:sp>
          <p:nvSpPr>
            <p:cNvPr id="93" name="제목 1">
              <a:extLst>
                <a:ext uri="{FF2B5EF4-FFF2-40B4-BE49-F238E27FC236}">
                  <a16:creationId xmlns:a16="http://schemas.microsoft.com/office/drawing/2014/main" id="{F3716D78-5493-5E30-A5E7-7191AAFD00DC}"/>
                </a:ext>
              </a:extLst>
            </p:cNvPr>
            <p:cNvSpPr txBox="1">
              <a:spLocks/>
            </p:cNvSpPr>
            <p:nvPr/>
          </p:nvSpPr>
          <p:spPr>
            <a:xfrm>
              <a:off x="1614907" y="6186644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카메라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FF6D4181-32AA-6BBA-2803-8BD7BAAED327}"/>
              </a:ext>
            </a:extLst>
          </p:cNvPr>
          <p:cNvGrpSpPr/>
          <p:nvPr/>
        </p:nvGrpSpPr>
        <p:grpSpPr>
          <a:xfrm>
            <a:off x="3709976" y="4744057"/>
            <a:ext cx="1608288" cy="1094691"/>
            <a:chOff x="4123426" y="4168220"/>
            <a:chExt cx="1608288" cy="1094691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D07CD729-4EC3-D59D-9D07-2794B03EFC02}"/>
                </a:ext>
              </a:extLst>
            </p:cNvPr>
            <p:cNvGrpSpPr/>
            <p:nvPr/>
          </p:nvGrpSpPr>
          <p:grpSpPr>
            <a:xfrm>
              <a:off x="4123426" y="4168220"/>
              <a:ext cx="1608288" cy="619125"/>
              <a:chOff x="4157505" y="4168220"/>
              <a:chExt cx="1608288" cy="619125"/>
            </a:xfrm>
          </p:grpSpPr>
          <p:pic>
            <p:nvPicPr>
              <p:cNvPr id="97" name="그림 96" descr="텍스트, 창문, 실내이(가) 표시된 사진&#10;&#10;자동 생성된 설명">
                <a:extLst>
                  <a:ext uri="{FF2B5EF4-FFF2-40B4-BE49-F238E27FC236}">
                    <a16:creationId xmlns:a16="http://schemas.microsoft.com/office/drawing/2014/main" id="{A9B4AF3C-B92A-DDE3-C015-0FB76B32D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505" y="4168220"/>
                <a:ext cx="619124" cy="619125"/>
              </a:xfrm>
              <a:prstGeom prst="rect">
                <a:avLst/>
              </a:prstGeom>
            </p:spPr>
          </p:pic>
          <p:pic>
            <p:nvPicPr>
              <p:cNvPr id="98" name="그림 97" descr="광장이(가) 표시된 사진&#10;&#10;자동 생성된 설명">
                <a:extLst>
                  <a:ext uri="{FF2B5EF4-FFF2-40B4-BE49-F238E27FC236}">
                    <a16:creationId xmlns:a16="http://schemas.microsoft.com/office/drawing/2014/main" id="{1888C9C5-1248-6FD7-D5F1-D9B2D13F45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668" y="4168220"/>
                <a:ext cx="619125" cy="619125"/>
              </a:xfrm>
              <a:prstGeom prst="rect">
                <a:avLst/>
              </a:prstGeom>
            </p:spPr>
          </p:pic>
        </p:grpSp>
        <p:sp>
          <p:nvSpPr>
            <p:cNvPr id="96" name="제목 1">
              <a:extLst>
                <a:ext uri="{FF2B5EF4-FFF2-40B4-BE49-F238E27FC236}">
                  <a16:creationId xmlns:a16="http://schemas.microsoft.com/office/drawing/2014/main" id="{24539052-8295-71E8-D9AC-2248404DA432}"/>
                </a:ext>
              </a:extLst>
            </p:cNvPr>
            <p:cNvSpPr txBox="1">
              <a:spLocks/>
            </p:cNvSpPr>
            <p:nvPr/>
          </p:nvSpPr>
          <p:spPr>
            <a:xfrm>
              <a:off x="4160567" y="493101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타일맵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71463BE-4D81-6DFE-F0DF-A23ADB7E8177}"/>
              </a:ext>
            </a:extLst>
          </p:cNvPr>
          <p:cNvGrpSpPr/>
          <p:nvPr/>
        </p:nvGrpSpPr>
        <p:grpSpPr>
          <a:xfrm>
            <a:off x="403208" y="3533215"/>
            <a:ext cx="2844800" cy="738508"/>
            <a:chOff x="3894705" y="3169672"/>
            <a:chExt cx="2844800" cy="738508"/>
          </a:xfrm>
        </p:grpSpPr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EC653913-9536-66D6-DA92-7151588F9F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8" r="75" b="91227"/>
            <a:stretch/>
          </p:blipFill>
          <p:spPr>
            <a:xfrm>
              <a:off x="3894705" y="3169672"/>
              <a:ext cx="2844800" cy="254144"/>
            </a:xfrm>
            <a:prstGeom prst="rect">
              <a:avLst/>
            </a:prstGeom>
          </p:spPr>
        </p:pic>
        <p:sp>
          <p:nvSpPr>
            <p:cNvPr id="101" name="제목 1">
              <a:extLst>
                <a:ext uri="{FF2B5EF4-FFF2-40B4-BE49-F238E27FC236}">
                  <a16:creationId xmlns:a16="http://schemas.microsoft.com/office/drawing/2014/main" id="{E74CC2B3-062B-51AD-43F6-1CB095256A35}"/>
                </a:ext>
              </a:extLst>
            </p:cNvPr>
            <p:cNvSpPr txBox="1">
              <a:spLocks/>
            </p:cNvSpPr>
            <p:nvPr/>
          </p:nvSpPr>
          <p:spPr>
            <a:xfrm>
              <a:off x="3988962" y="3576287"/>
              <a:ext cx="265628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타이머 및 적 카운트 수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DD5CA716-D57B-2085-9036-A65E11623A14}"/>
              </a:ext>
            </a:extLst>
          </p:cNvPr>
          <p:cNvGrpSpPr/>
          <p:nvPr/>
        </p:nvGrpSpPr>
        <p:grpSpPr>
          <a:xfrm>
            <a:off x="3747117" y="3454523"/>
            <a:ext cx="1534007" cy="1006943"/>
            <a:chOff x="6682447" y="3660041"/>
            <a:chExt cx="1534007" cy="1006943"/>
          </a:xfrm>
        </p:grpSpPr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5BABDA4C-E8AE-F49F-EE99-C6B9A53AB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83" b="52127"/>
            <a:stretch/>
          </p:blipFill>
          <p:spPr>
            <a:xfrm>
              <a:off x="6825563" y="3660041"/>
              <a:ext cx="1247775" cy="667878"/>
            </a:xfrm>
            <a:prstGeom prst="rect">
              <a:avLst/>
            </a:prstGeom>
          </p:spPr>
        </p:pic>
        <p:sp>
          <p:nvSpPr>
            <p:cNvPr id="104" name="제목 1">
              <a:extLst>
                <a:ext uri="{FF2B5EF4-FFF2-40B4-BE49-F238E27FC236}">
                  <a16:creationId xmlns:a16="http://schemas.microsoft.com/office/drawing/2014/main" id="{8DD7E0E6-9DCA-AAFF-5B0E-59969B50F70E}"/>
                </a:ext>
              </a:extLst>
            </p:cNvPr>
            <p:cNvSpPr txBox="1">
              <a:spLocks/>
            </p:cNvSpPr>
            <p:nvPr/>
          </p:nvSpPr>
          <p:spPr>
            <a:xfrm>
              <a:off x="6682447" y="4335091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HP</a:t>
              </a: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84B09B4-13ED-0BAB-9C72-FAC1D34BE329}"/>
              </a:ext>
            </a:extLst>
          </p:cNvPr>
          <p:cNvGrpSpPr/>
          <p:nvPr/>
        </p:nvGrpSpPr>
        <p:grpSpPr>
          <a:xfrm>
            <a:off x="395761" y="4527438"/>
            <a:ext cx="2987336" cy="1643203"/>
            <a:chOff x="4594893" y="677398"/>
            <a:chExt cx="2987336" cy="1643203"/>
          </a:xfrm>
        </p:grpSpPr>
        <p:pic>
          <p:nvPicPr>
            <p:cNvPr id="106" name="그림 105" descr="텍스트, 실외, 때리는, 어두운이(가) 표시된 사진&#10;&#10;자동 생성된 설명">
              <a:extLst>
                <a:ext uri="{FF2B5EF4-FFF2-40B4-BE49-F238E27FC236}">
                  <a16:creationId xmlns:a16="http://schemas.microsoft.com/office/drawing/2014/main" id="{8D9F3EEC-5EC2-E67F-1C04-F6A26AC53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893" y="677398"/>
              <a:ext cx="2987336" cy="1356633"/>
            </a:xfrm>
            <a:prstGeom prst="rect">
              <a:avLst/>
            </a:prstGeom>
          </p:spPr>
        </p:pic>
        <p:sp>
          <p:nvSpPr>
            <p:cNvPr id="107" name="제목 1">
              <a:extLst>
                <a:ext uri="{FF2B5EF4-FFF2-40B4-BE49-F238E27FC236}">
                  <a16:creationId xmlns:a16="http://schemas.microsoft.com/office/drawing/2014/main" id="{A7DEE770-B756-DC3F-4EF8-50EFA1E9897C}"/>
                </a:ext>
              </a:extLst>
            </p:cNvPr>
            <p:cNvSpPr txBox="1">
              <a:spLocks/>
            </p:cNvSpPr>
            <p:nvPr/>
          </p:nvSpPr>
          <p:spPr>
            <a:xfrm>
              <a:off x="5321558" y="198870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UI</a:t>
              </a: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5946E07C-D0C3-4DF7-511F-407C93E769C6}"/>
              </a:ext>
            </a:extLst>
          </p:cNvPr>
          <p:cNvGrpSpPr/>
          <p:nvPr/>
        </p:nvGrpSpPr>
        <p:grpSpPr>
          <a:xfrm>
            <a:off x="7274898" y="4527438"/>
            <a:ext cx="1534007" cy="1429336"/>
            <a:chOff x="8567909" y="608584"/>
            <a:chExt cx="1534007" cy="1429336"/>
          </a:xfrm>
        </p:grpSpPr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1787F6EA-FBE3-739F-083D-1E315461E0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5" b="16586"/>
            <a:stretch/>
          </p:blipFill>
          <p:spPr>
            <a:xfrm>
              <a:off x="8648421" y="608584"/>
              <a:ext cx="1372982" cy="1180022"/>
            </a:xfrm>
            <a:prstGeom prst="rect">
              <a:avLst/>
            </a:prstGeom>
          </p:spPr>
        </p:pic>
        <p:sp>
          <p:nvSpPr>
            <p:cNvPr id="110" name="제목 1">
              <a:extLst>
                <a:ext uri="{FF2B5EF4-FFF2-40B4-BE49-F238E27FC236}">
                  <a16:creationId xmlns:a16="http://schemas.microsoft.com/office/drawing/2014/main" id="{CDABAD59-B65D-7E44-884F-53D45BF0A12B}"/>
                </a:ext>
              </a:extLst>
            </p:cNvPr>
            <p:cNvSpPr txBox="1">
              <a:spLocks/>
            </p:cNvSpPr>
            <p:nvPr/>
          </p:nvSpPr>
          <p:spPr>
            <a:xfrm>
              <a:off x="8567909" y="1706027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감독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ECF43AB4-0D52-46D9-F05B-808F45AB9EED}"/>
              </a:ext>
            </a:extLst>
          </p:cNvPr>
          <p:cNvGrpSpPr/>
          <p:nvPr/>
        </p:nvGrpSpPr>
        <p:grpSpPr>
          <a:xfrm>
            <a:off x="9253437" y="4540189"/>
            <a:ext cx="1534007" cy="1416585"/>
            <a:chOff x="8602888" y="2291557"/>
            <a:chExt cx="1534007" cy="1416585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E8710FD7-9812-3CB4-F3AF-C56FC96D8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6" b="23744"/>
            <a:stretch/>
          </p:blipFill>
          <p:spPr>
            <a:xfrm>
              <a:off x="8686095" y="2291557"/>
              <a:ext cx="1367593" cy="1122048"/>
            </a:xfrm>
            <a:prstGeom prst="rect">
              <a:avLst/>
            </a:prstGeom>
          </p:spPr>
        </p:pic>
        <p:sp>
          <p:nvSpPr>
            <p:cNvPr id="113" name="제목 1">
              <a:extLst>
                <a:ext uri="{FF2B5EF4-FFF2-40B4-BE49-F238E27FC236}">
                  <a16:creationId xmlns:a16="http://schemas.microsoft.com/office/drawing/2014/main" id="{EBC504B4-F782-BB41-B54C-D031CB89AB22}"/>
                </a:ext>
              </a:extLst>
            </p:cNvPr>
            <p:cNvSpPr txBox="1">
              <a:spLocks/>
            </p:cNvSpPr>
            <p:nvPr/>
          </p:nvSpPr>
          <p:spPr>
            <a:xfrm>
              <a:off x="8602888" y="3376249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사운드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D67FE126-60AC-238B-BC30-CDFE097B0F81}"/>
              </a:ext>
            </a:extLst>
          </p:cNvPr>
          <p:cNvSpPr/>
          <p:nvPr/>
        </p:nvSpPr>
        <p:spPr>
          <a:xfrm>
            <a:off x="7207852" y="4340185"/>
            <a:ext cx="3672184" cy="17188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81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9D316-6D0C-00AF-8472-F5794770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43"/>
            <a:ext cx="3153752" cy="478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기타 오브젝트 및 </a:t>
            </a:r>
            <a:r>
              <a:rPr lang="en-US" altLang="ko-KR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UI</a:t>
            </a:r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 나열</a:t>
            </a:r>
            <a:endParaRPr lang="en-US" altLang="ko-KR" sz="1800" b="1" dirty="0">
              <a:ln w="9525">
                <a:solidFill>
                  <a:schemeClr val="bg1"/>
                </a:solidFill>
                <a:prstDash val="solid"/>
              </a:ln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24E6813D-289E-B407-7995-68C8E0CB6529}"/>
              </a:ext>
            </a:extLst>
          </p:cNvPr>
          <p:cNvGrpSpPr/>
          <p:nvPr/>
        </p:nvGrpSpPr>
        <p:grpSpPr>
          <a:xfrm>
            <a:off x="403208" y="867994"/>
            <a:ext cx="2563864" cy="972859"/>
            <a:chOff x="-52289" y="840514"/>
            <a:chExt cx="2563864" cy="972859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40C359C1-0558-4E62-5526-EDC847A38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840514"/>
              <a:ext cx="2563864" cy="640966"/>
            </a:xfrm>
            <a:prstGeom prst="rect">
              <a:avLst/>
            </a:prstGeom>
          </p:spPr>
        </p:pic>
        <p:sp>
          <p:nvSpPr>
            <p:cNvPr id="116" name="제목 1">
              <a:extLst>
                <a:ext uri="{FF2B5EF4-FFF2-40B4-BE49-F238E27FC236}">
                  <a16:creationId xmlns:a16="http://schemas.microsoft.com/office/drawing/2014/main" id="{7D1C36CD-0249-6CA3-3682-4482F468E69A}"/>
                </a:ext>
              </a:extLst>
            </p:cNvPr>
            <p:cNvSpPr txBox="1">
              <a:spLocks/>
            </p:cNvSpPr>
            <p:nvPr/>
          </p:nvSpPr>
          <p:spPr>
            <a:xfrm>
              <a:off x="737857" y="1481480"/>
              <a:ext cx="98357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34563AE9-3A3D-5D04-F6E5-9178BF24A6C6}"/>
              </a:ext>
            </a:extLst>
          </p:cNvPr>
          <p:cNvGrpSpPr/>
          <p:nvPr/>
        </p:nvGrpSpPr>
        <p:grpSpPr>
          <a:xfrm>
            <a:off x="6360424" y="669858"/>
            <a:ext cx="979872" cy="1105489"/>
            <a:chOff x="-52289" y="1602748"/>
            <a:chExt cx="979872" cy="1105489"/>
          </a:xfrm>
        </p:grpSpPr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B80DE84E-B98A-AAE3-A112-F50BFC1EB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1602748"/>
              <a:ext cx="979872" cy="923878"/>
            </a:xfrm>
            <a:prstGeom prst="rect">
              <a:avLst/>
            </a:prstGeom>
          </p:spPr>
        </p:pic>
        <p:sp>
          <p:nvSpPr>
            <p:cNvPr id="119" name="제목 1">
              <a:extLst>
                <a:ext uri="{FF2B5EF4-FFF2-40B4-BE49-F238E27FC236}">
                  <a16:creationId xmlns:a16="http://schemas.microsoft.com/office/drawing/2014/main" id="{88ED1AC0-12FA-9A77-A2CB-83A51507F700}"/>
                </a:ext>
              </a:extLst>
            </p:cNvPr>
            <p:cNvSpPr txBox="1">
              <a:spLocks/>
            </p:cNvSpPr>
            <p:nvPr/>
          </p:nvSpPr>
          <p:spPr>
            <a:xfrm>
              <a:off x="224778" y="2376344"/>
              <a:ext cx="425738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적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97840AD-C615-A68C-792E-495092A4C801}"/>
              </a:ext>
            </a:extLst>
          </p:cNvPr>
          <p:cNvGrpSpPr/>
          <p:nvPr/>
        </p:nvGrpSpPr>
        <p:grpSpPr>
          <a:xfrm>
            <a:off x="399674" y="2145528"/>
            <a:ext cx="2085494" cy="946791"/>
            <a:chOff x="0" y="2713250"/>
            <a:chExt cx="2085494" cy="946791"/>
          </a:xfrm>
        </p:grpSpPr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2AB3041C-6940-34FA-6011-20474898F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60" y="2713250"/>
              <a:ext cx="1704975" cy="593035"/>
            </a:xfrm>
            <a:prstGeom prst="rect">
              <a:avLst/>
            </a:prstGeom>
          </p:spPr>
        </p:pic>
        <p:sp>
          <p:nvSpPr>
            <p:cNvPr id="122" name="제목 1">
              <a:extLst>
                <a:ext uri="{FF2B5EF4-FFF2-40B4-BE49-F238E27FC236}">
                  <a16:creationId xmlns:a16="http://schemas.microsoft.com/office/drawing/2014/main" id="{7459FDF8-28B3-4D99-B2F9-6B8963EC79E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328148"/>
              <a:ext cx="208549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자동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3D9BB5D-506F-57CF-134A-1B55B6668555}"/>
              </a:ext>
            </a:extLst>
          </p:cNvPr>
          <p:cNvGrpSpPr/>
          <p:nvPr/>
        </p:nvGrpSpPr>
        <p:grpSpPr>
          <a:xfrm>
            <a:off x="7207851" y="798932"/>
            <a:ext cx="2204304" cy="1041921"/>
            <a:chOff x="1495760" y="3815606"/>
            <a:chExt cx="2204304" cy="1041921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49C8117E-8EB4-462D-4504-6991223C30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04"/>
            <a:stretch/>
          </p:blipFill>
          <p:spPr>
            <a:xfrm>
              <a:off x="2175076" y="3815606"/>
              <a:ext cx="845670" cy="831676"/>
            </a:xfrm>
            <a:prstGeom prst="rect">
              <a:avLst/>
            </a:prstGeom>
          </p:spPr>
        </p:pic>
        <p:sp>
          <p:nvSpPr>
            <p:cNvPr id="125" name="제목 1">
              <a:extLst>
                <a:ext uri="{FF2B5EF4-FFF2-40B4-BE49-F238E27FC236}">
                  <a16:creationId xmlns:a16="http://schemas.microsoft.com/office/drawing/2014/main" id="{8B9146F7-2A19-A208-23D6-89412E1B4DA0}"/>
                </a:ext>
              </a:extLst>
            </p:cNvPr>
            <p:cNvSpPr txBox="1">
              <a:spLocks/>
            </p:cNvSpPr>
            <p:nvPr/>
          </p:nvSpPr>
          <p:spPr>
            <a:xfrm>
              <a:off x="1495760" y="4525634"/>
              <a:ext cx="220430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수동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527ADAC-7A21-54CD-1B1E-85137A910652}"/>
              </a:ext>
            </a:extLst>
          </p:cNvPr>
          <p:cNvGrpSpPr/>
          <p:nvPr/>
        </p:nvGrpSpPr>
        <p:grpSpPr>
          <a:xfrm>
            <a:off x="2656433" y="930401"/>
            <a:ext cx="2529442" cy="916297"/>
            <a:chOff x="253146" y="4692209"/>
            <a:chExt cx="2529442" cy="916297"/>
          </a:xfrm>
        </p:grpSpPr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434A3DFA-B6BD-8BA5-265B-A4E6A49B9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665" y="4692209"/>
              <a:ext cx="584404" cy="584404"/>
            </a:xfrm>
            <a:prstGeom prst="rect">
              <a:avLst/>
            </a:prstGeom>
          </p:spPr>
        </p:pic>
        <p:sp>
          <p:nvSpPr>
            <p:cNvPr id="128" name="제목 1">
              <a:extLst>
                <a:ext uri="{FF2B5EF4-FFF2-40B4-BE49-F238E27FC236}">
                  <a16:creationId xmlns:a16="http://schemas.microsoft.com/office/drawing/2014/main" id="{1B43F141-22CF-A0EE-841C-2859351FBE03}"/>
                </a:ext>
              </a:extLst>
            </p:cNvPr>
            <p:cNvSpPr txBox="1">
              <a:spLocks/>
            </p:cNvSpPr>
            <p:nvPr/>
          </p:nvSpPr>
          <p:spPr>
            <a:xfrm>
              <a:off x="253146" y="5276613"/>
              <a:ext cx="252944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 및 적 총알 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0F0C541F-9F72-AD15-EE86-5DDE8F22CF62}"/>
              </a:ext>
            </a:extLst>
          </p:cNvPr>
          <p:cNvGrpSpPr/>
          <p:nvPr/>
        </p:nvGrpSpPr>
        <p:grpSpPr>
          <a:xfrm>
            <a:off x="4841686" y="679626"/>
            <a:ext cx="1534007" cy="1161227"/>
            <a:chOff x="1614907" y="5357310"/>
            <a:chExt cx="1534007" cy="1161227"/>
          </a:xfrm>
        </p:grpSpPr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6DB1982E-2BA4-3F66-37DA-4AB139E65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35" y="5357310"/>
              <a:ext cx="1126350" cy="1126350"/>
            </a:xfrm>
            <a:prstGeom prst="rect">
              <a:avLst/>
            </a:prstGeom>
          </p:spPr>
        </p:pic>
        <p:sp>
          <p:nvSpPr>
            <p:cNvPr id="131" name="제목 1">
              <a:extLst>
                <a:ext uri="{FF2B5EF4-FFF2-40B4-BE49-F238E27FC236}">
                  <a16:creationId xmlns:a16="http://schemas.microsoft.com/office/drawing/2014/main" id="{52E20236-C3F8-89E4-8877-5C1547C5692A}"/>
                </a:ext>
              </a:extLst>
            </p:cNvPr>
            <p:cNvSpPr txBox="1">
              <a:spLocks/>
            </p:cNvSpPr>
            <p:nvPr/>
          </p:nvSpPr>
          <p:spPr>
            <a:xfrm>
              <a:off x="1614907" y="6186644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카메라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069F4100-70E2-647D-7DFD-D3BA656DB7EA}"/>
              </a:ext>
            </a:extLst>
          </p:cNvPr>
          <p:cNvGrpSpPr/>
          <p:nvPr/>
        </p:nvGrpSpPr>
        <p:grpSpPr>
          <a:xfrm>
            <a:off x="3709976" y="4744057"/>
            <a:ext cx="1608288" cy="1094691"/>
            <a:chOff x="4123426" y="4168220"/>
            <a:chExt cx="1608288" cy="1094691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677B4D93-249A-20E9-7767-E39EF931A36F}"/>
                </a:ext>
              </a:extLst>
            </p:cNvPr>
            <p:cNvGrpSpPr/>
            <p:nvPr/>
          </p:nvGrpSpPr>
          <p:grpSpPr>
            <a:xfrm>
              <a:off x="4123426" y="4168220"/>
              <a:ext cx="1608288" cy="619125"/>
              <a:chOff x="4157505" y="4168220"/>
              <a:chExt cx="1608288" cy="619125"/>
            </a:xfrm>
          </p:grpSpPr>
          <p:pic>
            <p:nvPicPr>
              <p:cNvPr id="135" name="그림 134" descr="텍스트, 창문, 실내이(가) 표시된 사진&#10;&#10;자동 생성된 설명">
                <a:extLst>
                  <a:ext uri="{FF2B5EF4-FFF2-40B4-BE49-F238E27FC236}">
                    <a16:creationId xmlns:a16="http://schemas.microsoft.com/office/drawing/2014/main" id="{D2E760C2-5881-FFB5-A2D8-03DC4CF4A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505" y="4168220"/>
                <a:ext cx="619124" cy="619125"/>
              </a:xfrm>
              <a:prstGeom prst="rect">
                <a:avLst/>
              </a:prstGeom>
            </p:spPr>
          </p:pic>
          <p:pic>
            <p:nvPicPr>
              <p:cNvPr id="136" name="그림 135" descr="광장이(가) 표시된 사진&#10;&#10;자동 생성된 설명">
                <a:extLst>
                  <a:ext uri="{FF2B5EF4-FFF2-40B4-BE49-F238E27FC236}">
                    <a16:creationId xmlns:a16="http://schemas.microsoft.com/office/drawing/2014/main" id="{5B9CFB8B-56C4-1B33-8687-8A8CF3183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668" y="4168220"/>
                <a:ext cx="619125" cy="619125"/>
              </a:xfrm>
              <a:prstGeom prst="rect">
                <a:avLst/>
              </a:prstGeom>
            </p:spPr>
          </p:pic>
        </p:grpSp>
        <p:sp>
          <p:nvSpPr>
            <p:cNvPr id="134" name="제목 1">
              <a:extLst>
                <a:ext uri="{FF2B5EF4-FFF2-40B4-BE49-F238E27FC236}">
                  <a16:creationId xmlns:a16="http://schemas.microsoft.com/office/drawing/2014/main" id="{F896E8F2-B673-B82D-2D8B-058DACE4DB37}"/>
                </a:ext>
              </a:extLst>
            </p:cNvPr>
            <p:cNvSpPr txBox="1">
              <a:spLocks/>
            </p:cNvSpPr>
            <p:nvPr/>
          </p:nvSpPr>
          <p:spPr>
            <a:xfrm>
              <a:off x="4160567" y="493101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타일맵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BC268A90-35B6-96A7-0CD1-3DE4483ECBDF}"/>
              </a:ext>
            </a:extLst>
          </p:cNvPr>
          <p:cNvGrpSpPr/>
          <p:nvPr/>
        </p:nvGrpSpPr>
        <p:grpSpPr>
          <a:xfrm>
            <a:off x="403208" y="3533215"/>
            <a:ext cx="2844800" cy="738508"/>
            <a:chOff x="3894705" y="3169672"/>
            <a:chExt cx="2844800" cy="738508"/>
          </a:xfrm>
        </p:grpSpPr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96C85FB3-21EA-6D4A-0A99-A3B2735140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8" r="75" b="91227"/>
            <a:stretch/>
          </p:blipFill>
          <p:spPr>
            <a:xfrm>
              <a:off x="3894705" y="3169672"/>
              <a:ext cx="2844800" cy="254144"/>
            </a:xfrm>
            <a:prstGeom prst="rect">
              <a:avLst/>
            </a:prstGeom>
          </p:spPr>
        </p:pic>
        <p:sp>
          <p:nvSpPr>
            <p:cNvPr id="139" name="제목 1">
              <a:extLst>
                <a:ext uri="{FF2B5EF4-FFF2-40B4-BE49-F238E27FC236}">
                  <a16:creationId xmlns:a16="http://schemas.microsoft.com/office/drawing/2014/main" id="{5075298F-E2D2-0DEA-BC11-0D37F4AF8F3D}"/>
                </a:ext>
              </a:extLst>
            </p:cNvPr>
            <p:cNvSpPr txBox="1">
              <a:spLocks/>
            </p:cNvSpPr>
            <p:nvPr/>
          </p:nvSpPr>
          <p:spPr>
            <a:xfrm>
              <a:off x="3988962" y="3576287"/>
              <a:ext cx="265628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타이머 및 적 카운트 수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B584D6D3-2A55-74A6-058C-CCD04E41B4E2}"/>
              </a:ext>
            </a:extLst>
          </p:cNvPr>
          <p:cNvGrpSpPr/>
          <p:nvPr/>
        </p:nvGrpSpPr>
        <p:grpSpPr>
          <a:xfrm>
            <a:off x="3747117" y="3454523"/>
            <a:ext cx="1534007" cy="1006943"/>
            <a:chOff x="6682447" y="3660041"/>
            <a:chExt cx="1534007" cy="1006943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31C5BE84-1220-795D-79BA-13B52B792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83" b="52127"/>
            <a:stretch/>
          </p:blipFill>
          <p:spPr>
            <a:xfrm>
              <a:off x="6825563" y="3660041"/>
              <a:ext cx="1247775" cy="667878"/>
            </a:xfrm>
            <a:prstGeom prst="rect">
              <a:avLst/>
            </a:prstGeom>
          </p:spPr>
        </p:pic>
        <p:sp>
          <p:nvSpPr>
            <p:cNvPr id="142" name="제목 1">
              <a:extLst>
                <a:ext uri="{FF2B5EF4-FFF2-40B4-BE49-F238E27FC236}">
                  <a16:creationId xmlns:a16="http://schemas.microsoft.com/office/drawing/2014/main" id="{DD128660-79F9-FAB2-2DD1-22EF6EEEF216}"/>
                </a:ext>
              </a:extLst>
            </p:cNvPr>
            <p:cNvSpPr txBox="1">
              <a:spLocks/>
            </p:cNvSpPr>
            <p:nvPr/>
          </p:nvSpPr>
          <p:spPr>
            <a:xfrm>
              <a:off x="6682447" y="4335091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HP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913CC3B8-3A64-99AF-C14A-C50FA0C33D00}"/>
              </a:ext>
            </a:extLst>
          </p:cNvPr>
          <p:cNvGrpSpPr/>
          <p:nvPr/>
        </p:nvGrpSpPr>
        <p:grpSpPr>
          <a:xfrm>
            <a:off x="395761" y="4527438"/>
            <a:ext cx="2987336" cy="1643203"/>
            <a:chOff x="4594893" y="677398"/>
            <a:chExt cx="2987336" cy="1643203"/>
          </a:xfrm>
        </p:grpSpPr>
        <p:pic>
          <p:nvPicPr>
            <p:cNvPr id="144" name="그림 143" descr="텍스트, 실외, 때리는, 어두운이(가) 표시된 사진&#10;&#10;자동 생성된 설명">
              <a:extLst>
                <a:ext uri="{FF2B5EF4-FFF2-40B4-BE49-F238E27FC236}">
                  <a16:creationId xmlns:a16="http://schemas.microsoft.com/office/drawing/2014/main" id="{C7A8913A-BCFC-1478-3A86-7DE7D04FD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893" y="677398"/>
              <a:ext cx="2987336" cy="1356633"/>
            </a:xfrm>
            <a:prstGeom prst="rect">
              <a:avLst/>
            </a:prstGeom>
          </p:spPr>
        </p:pic>
        <p:sp>
          <p:nvSpPr>
            <p:cNvPr id="145" name="제목 1">
              <a:extLst>
                <a:ext uri="{FF2B5EF4-FFF2-40B4-BE49-F238E27FC236}">
                  <a16:creationId xmlns:a16="http://schemas.microsoft.com/office/drawing/2014/main" id="{B20B34C7-429B-D7BE-1952-069B21A8EB0F}"/>
                </a:ext>
              </a:extLst>
            </p:cNvPr>
            <p:cNvSpPr txBox="1">
              <a:spLocks/>
            </p:cNvSpPr>
            <p:nvPr/>
          </p:nvSpPr>
          <p:spPr>
            <a:xfrm>
              <a:off x="5321558" y="198870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UI</a:t>
              </a: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8A3A53BA-5487-1990-728C-5C15F797729E}"/>
              </a:ext>
            </a:extLst>
          </p:cNvPr>
          <p:cNvGrpSpPr/>
          <p:nvPr/>
        </p:nvGrpSpPr>
        <p:grpSpPr>
          <a:xfrm>
            <a:off x="7274898" y="4527438"/>
            <a:ext cx="1534007" cy="1429336"/>
            <a:chOff x="8567909" y="608584"/>
            <a:chExt cx="1534007" cy="1429336"/>
          </a:xfrm>
        </p:grpSpPr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C9FEB935-529F-1DAF-A0C6-9394BB3415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5" b="16586"/>
            <a:stretch/>
          </p:blipFill>
          <p:spPr>
            <a:xfrm>
              <a:off x="8648421" y="608584"/>
              <a:ext cx="1372982" cy="1180022"/>
            </a:xfrm>
            <a:prstGeom prst="rect">
              <a:avLst/>
            </a:prstGeom>
          </p:spPr>
        </p:pic>
        <p:sp>
          <p:nvSpPr>
            <p:cNvPr id="148" name="제목 1">
              <a:extLst>
                <a:ext uri="{FF2B5EF4-FFF2-40B4-BE49-F238E27FC236}">
                  <a16:creationId xmlns:a16="http://schemas.microsoft.com/office/drawing/2014/main" id="{01203DD5-4E8A-7999-99CF-F78D2EA46356}"/>
                </a:ext>
              </a:extLst>
            </p:cNvPr>
            <p:cNvSpPr txBox="1">
              <a:spLocks/>
            </p:cNvSpPr>
            <p:nvPr/>
          </p:nvSpPr>
          <p:spPr>
            <a:xfrm>
              <a:off x="8567909" y="1706027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감독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E0CAD13D-86FC-4E0B-65B8-6D789E52A3A2}"/>
              </a:ext>
            </a:extLst>
          </p:cNvPr>
          <p:cNvGrpSpPr/>
          <p:nvPr/>
        </p:nvGrpSpPr>
        <p:grpSpPr>
          <a:xfrm>
            <a:off x="9253437" y="4540189"/>
            <a:ext cx="1534007" cy="1416585"/>
            <a:chOff x="8602888" y="2291557"/>
            <a:chExt cx="1534007" cy="1416585"/>
          </a:xfrm>
        </p:grpSpPr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AC7A9A34-5B3D-1589-7EE9-A0F25FBFED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6" b="23744"/>
            <a:stretch/>
          </p:blipFill>
          <p:spPr>
            <a:xfrm>
              <a:off x="8686095" y="2291557"/>
              <a:ext cx="1367593" cy="1122048"/>
            </a:xfrm>
            <a:prstGeom prst="rect">
              <a:avLst/>
            </a:prstGeom>
          </p:spPr>
        </p:pic>
        <p:sp>
          <p:nvSpPr>
            <p:cNvPr id="151" name="제목 1">
              <a:extLst>
                <a:ext uri="{FF2B5EF4-FFF2-40B4-BE49-F238E27FC236}">
                  <a16:creationId xmlns:a16="http://schemas.microsoft.com/office/drawing/2014/main" id="{5B40A081-4F68-31FA-FEE8-6EA54BAE5EE2}"/>
                </a:ext>
              </a:extLst>
            </p:cNvPr>
            <p:cNvSpPr txBox="1">
              <a:spLocks/>
            </p:cNvSpPr>
            <p:nvPr/>
          </p:nvSpPr>
          <p:spPr>
            <a:xfrm>
              <a:off x="8602888" y="3376249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사운드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14DF0624-4B85-0BA2-8487-8B0AB548F1DD}"/>
              </a:ext>
            </a:extLst>
          </p:cNvPr>
          <p:cNvSpPr/>
          <p:nvPr/>
        </p:nvSpPr>
        <p:spPr>
          <a:xfrm>
            <a:off x="278573" y="1972899"/>
            <a:ext cx="5360228" cy="45906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6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9D316-6D0C-00AF-8472-F5794770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"/>
            <a:ext cx="4876532" cy="50608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4. UI</a:t>
            </a:r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를 갱신할 수 있도록 감독 스크립트 준비</a:t>
            </a:r>
            <a:endParaRPr lang="en-US" altLang="ko-KR" sz="1800" b="1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329A2-7FE2-F599-411E-2E6F67E7D15D}"/>
              </a:ext>
            </a:extLst>
          </p:cNvPr>
          <p:cNvSpPr txBox="1"/>
          <p:nvPr/>
        </p:nvSpPr>
        <p:spPr>
          <a:xfrm>
            <a:off x="158753" y="979355"/>
            <a:ext cx="10587487" cy="4899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필요한 감독 스크립트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GameDirector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3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게임의 전반적인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 전환과 필요 텍스트 또는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를 호출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하는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싱글톤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형식의 스크립트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CameraController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-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플레이어를 중심으로 카메라가 움직이며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정해진 맵 바깥이 보이지 않도록 하는 스크립트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Dissolve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 전환 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흐릿해지며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다음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보여주는 스크립트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 전환 연출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을 위해 사용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ScreenManager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- Dissolve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스크립트의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효과를 각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씬에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적용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하기 위해 만든 스크립트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SoundManager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여러 개의 사운드를 넣어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겹치지 않도록 처리해주기 위한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스크립트로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싱글톤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형식으로 제작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04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9D316-6D0C-00AF-8472-F5794770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3688188" cy="525400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altLang="ko-KR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5. </a:t>
            </a:r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스크립트를 만드는 흐름을 생각</a:t>
            </a:r>
            <a:endParaRPr lang="en-US" altLang="ko-KR" sz="1800" b="1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560828BB-0A83-C41D-B3ED-1A3BC7AFFAB5}"/>
              </a:ext>
            </a:extLst>
          </p:cNvPr>
          <p:cNvSpPr/>
          <p:nvPr/>
        </p:nvSpPr>
        <p:spPr>
          <a:xfrm>
            <a:off x="1654690" y="4914904"/>
            <a:ext cx="3071952" cy="699247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9" b="1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컨트롤러 스크립트</a:t>
            </a:r>
          </a:p>
        </p:txBody>
      </p:sp>
      <p:sp>
        <p:nvSpPr>
          <p:cNvPr id="34" name="평행 사변형 33">
            <a:extLst>
              <a:ext uri="{FF2B5EF4-FFF2-40B4-BE49-F238E27FC236}">
                <a16:creationId xmlns:a16="http://schemas.microsoft.com/office/drawing/2014/main" id="{23090CEF-C047-F385-68D0-D0B15C1A1C37}"/>
              </a:ext>
            </a:extLst>
          </p:cNvPr>
          <p:cNvSpPr/>
          <p:nvPr/>
        </p:nvSpPr>
        <p:spPr>
          <a:xfrm>
            <a:off x="4522695" y="4914904"/>
            <a:ext cx="3071952" cy="699247"/>
          </a:xfrm>
          <a:prstGeom prst="parallelogram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9" b="1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제너레이터</a:t>
            </a:r>
            <a:r>
              <a:rPr lang="ko-KR" altLang="en-US" sz="1869" b="1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스크립트</a:t>
            </a:r>
          </a:p>
        </p:txBody>
      </p:sp>
      <p:sp>
        <p:nvSpPr>
          <p:cNvPr id="35" name="평행 사변형 34">
            <a:extLst>
              <a:ext uri="{FF2B5EF4-FFF2-40B4-BE49-F238E27FC236}">
                <a16:creationId xmlns:a16="http://schemas.microsoft.com/office/drawing/2014/main" id="{516F3D5F-8542-3094-D568-A89405BD4F6F}"/>
              </a:ext>
            </a:extLst>
          </p:cNvPr>
          <p:cNvSpPr/>
          <p:nvPr/>
        </p:nvSpPr>
        <p:spPr>
          <a:xfrm>
            <a:off x="7390699" y="4914904"/>
            <a:ext cx="3071952" cy="699247"/>
          </a:xfrm>
          <a:prstGeom prst="parallelogram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69" b="1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감독 스크립트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61B45-4031-1C94-1767-A7C8214AD9B2}"/>
              </a:ext>
            </a:extLst>
          </p:cNvPr>
          <p:cNvSpPr txBox="1"/>
          <p:nvPr/>
        </p:nvSpPr>
        <p:spPr>
          <a:xfrm>
            <a:off x="2107198" y="1567368"/>
            <a:ext cx="2166938" cy="3244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플레이어 컨트롤러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</a:p>
          <a:p>
            <a:pPr algn="ctr"/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컨트롤러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</a:p>
          <a:p>
            <a:pPr algn="ctr"/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총알 컨트롤러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BulletController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</a:p>
          <a:p>
            <a:pPr algn="ctr"/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총알 컨트롤러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EnemyBullet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</a:p>
          <a:p>
            <a:pPr algn="ctr"/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카메라 컨트롤 감독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CamaraController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  <a:endParaRPr lang="ko-KR" altLang="en-US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A08BD1-4232-837D-7BB0-8894DFF2FA23}"/>
              </a:ext>
            </a:extLst>
          </p:cNvPr>
          <p:cNvSpPr txBox="1"/>
          <p:nvPr/>
        </p:nvSpPr>
        <p:spPr>
          <a:xfrm>
            <a:off x="4975202" y="3368374"/>
            <a:ext cx="2166938" cy="1443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</a:t>
            </a:r>
            <a:r>
              <a:rPr lang="ko-KR" altLang="en-US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제너레이터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EnemyGenerator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</a:p>
          <a:p>
            <a:pPr algn="ctr"/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튜토리얼 전용 적 </a:t>
            </a:r>
            <a:r>
              <a:rPr lang="ko-KR" altLang="en-US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제너레이터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TutorialGenerator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  <a:endParaRPr lang="ko-KR" altLang="en-US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69D626-B575-B8D3-BA36-4B549879130A}"/>
              </a:ext>
            </a:extLst>
          </p:cNvPr>
          <p:cNvSpPr txBox="1"/>
          <p:nvPr/>
        </p:nvSpPr>
        <p:spPr>
          <a:xfrm>
            <a:off x="7843206" y="2242745"/>
            <a:ext cx="2166938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감독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GameDirector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</a:p>
          <a:p>
            <a:pPr algn="ctr"/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 전환 효과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[Dissolve]</a:t>
            </a:r>
          </a:p>
          <a:p>
            <a:pPr algn="ctr"/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 전환 효과 감독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ScreenManager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</a:p>
          <a:p>
            <a:pPr algn="ctr"/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ko-KR" altLang="en-US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사운드 감독</a:t>
            </a:r>
            <a:endParaRPr lang="en-US" altLang="ko-KR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/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[</a:t>
            </a:r>
            <a:r>
              <a:rPr lang="en-US" altLang="ko-KR" sz="1463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SoundManager</a:t>
            </a:r>
            <a:r>
              <a:rPr lang="en-US" altLang="ko-KR" sz="1463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]</a:t>
            </a:r>
            <a:endParaRPr lang="ko-KR" altLang="en-US" sz="1463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404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11" y="884553"/>
            <a:ext cx="8543925" cy="557213"/>
          </a:xfrm>
        </p:spPr>
        <p:txBody>
          <a:bodyPr>
            <a:noAutofit/>
          </a:bodyPr>
          <a:lstStyle/>
          <a:p>
            <a: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  <a:t>Player Controller</a:t>
            </a:r>
            <a:b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</a:br>
            <a: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  <a:t>Buller Controller</a:t>
            </a:r>
            <a:endParaRPr lang="ko-KR" altLang="en-US" sz="5688" b="1" dirty="0"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1E48-9E5F-881D-8DA8-66B904175E15}"/>
              </a:ext>
            </a:extLst>
          </p:cNvPr>
          <p:cNvSpPr txBox="1"/>
          <p:nvPr/>
        </p:nvSpPr>
        <p:spPr>
          <a:xfrm>
            <a:off x="1208411" y="2170197"/>
            <a:ext cx="7025440" cy="717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움직이는 오브젝트에는 오브젝트를 움직일 수 있는 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컨트롤러 스크립트가 필요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6A95-9D48-6457-13A3-AE07D95572F7}"/>
              </a:ext>
            </a:extLst>
          </p:cNvPr>
          <p:cNvSpPr txBox="1"/>
          <p:nvPr/>
        </p:nvSpPr>
        <p:spPr>
          <a:xfrm>
            <a:off x="1208411" y="3035789"/>
            <a:ext cx="2926180" cy="191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방향키 </a:t>
            </a: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좌우이동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스페이스 </a:t>
            </a: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– 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점프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Q – 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W – 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코인 흡수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 – 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색 초기화</a:t>
            </a: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endParaRPr lang="ko-KR" altLang="en-US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054ED-F071-A6C8-27D6-B0C5FB295BE5}"/>
              </a:ext>
            </a:extLst>
          </p:cNvPr>
          <p:cNvSpPr txBox="1"/>
          <p:nvPr/>
        </p:nvSpPr>
        <p:spPr>
          <a:xfrm>
            <a:off x="1208411" y="4905180"/>
            <a:ext cx="2926180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양동이와 충돌 시 색 변경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코인 흡수 시 색 변경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데미지 받을 시 충격 반동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4BF3AE-E05B-B09B-AABC-5DED8F5581B6}"/>
              </a:ext>
            </a:extLst>
          </p:cNvPr>
          <p:cNvGrpSpPr/>
          <p:nvPr/>
        </p:nvGrpSpPr>
        <p:grpSpPr>
          <a:xfrm>
            <a:off x="4377738" y="5506798"/>
            <a:ext cx="6671265" cy="766168"/>
            <a:chOff x="49027" y="-14288"/>
            <a:chExt cx="8122304" cy="9429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696C73-3101-CCD1-816C-DC791A96D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7E2511B-1566-5A1D-9D0C-4088CF08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02EC967-8C9D-600E-D1FA-B4F6EBF8C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946" r="100000"/>
            <a:stretch/>
          </p:blipFill>
          <p:spPr>
            <a:xfrm>
              <a:off x="8116019" y="0"/>
              <a:ext cx="45226" cy="92868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77ED80-3AB1-8226-7DF7-F7CAD4D4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0388D7-B68C-12FD-2BD7-F9DC6EB3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251876-93BB-7EF0-2E09-0D677FC5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7B6A82-EDEB-B581-82C4-0AD33CEE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481" y="0"/>
              <a:ext cx="914400" cy="9286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8E29EF-840B-9564-EC33-6FF3A3A9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692" y="-14288"/>
              <a:ext cx="914400" cy="92868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9D96C3-91E0-1F6D-D598-398130C86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292" y="0"/>
              <a:ext cx="914400" cy="9286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5ED45E9-4BC9-8548-6822-7DA3F900C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7" y="-14288"/>
              <a:ext cx="914400" cy="9286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7DBF82-9C70-F487-9465-CECAF9C4D850}"/>
              </a:ext>
            </a:extLst>
          </p:cNvPr>
          <p:cNvGrpSpPr/>
          <p:nvPr/>
        </p:nvGrpSpPr>
        <p:grpSpPr>
          <a:xfrm rot="5400000">
            <a:off x="8234264" y="2706633"/>
            <a:ext cx="4881944" cy="754559"/>
            <a:chOff x="3131850" y="0"/>
            <a:chExt cx="5943795" cy="92868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7226A2-8E1B-7D8A-255F-0ECD7B189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6AB493A-D119-598E-53D3-30BB2CEE4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2A6977-9C4A-115F-DF65-52FECA7E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E6442B-E040-A115-5352-D999756F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CC241E-C8FD-D50C-E51E-69883093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6C7BD1-9A6E-C8AE-0E6A-3C0C7026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A9C6E14-4AD7-DDF8-30C7-3BBB477F1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AD17285-D7D9-A068-C530-CD1479C3E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"/>
          <a:stretch/>
        </p:blipFill>
        <p:spPr>
          <a:xfrm flipH="1">
            <a:off x="6651417" y="4043046"/>
            <a:ext cx="1380908" cy="14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92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BB9D7C-323E-703A-41F8-1B4217809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141" y="1831658"/>
            <a:ext cx="2195450" cy="43166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789248-6143-7706-0094-F3AD796D0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55" y="1831658"/>
            <a:ext cx="2195451" cy="43166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8FCA49-5884-3A79-8341-C022BACE8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298" y="3429004"/>
            <a:ext cx="2195451" cy="2719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5DFB41-6F01-B4B7-9F8E-A3FB5A157843}"/>
              </a:ext>
            </a:extLst>
          </p:cNvPr>
          <p:cNvSpPr txBox="1"/>
          <p:nvPr/>
        </p:nvSpPr>
        <p:spPr>
          <a:xfrm>
            <a:off x="3702304" y="205630"/>
            <a:ext cx="3121945" cy="317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오브젝트에 </a:t>
            </a:r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Physics 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추가하기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500718-03C2-EFA9-82FD-99EB2C30BC1E}"/>
              </a:ext>
            </a:extLst>
          </p:cNvPr>
          <p:cNvSpPr txBox="1"/>
          <p:nvPr/>
        </p:nvSpPr>
        <p:spPr>
          <a:xfrm>
            <a:off x="6394155" y="1920832"/>
            <a:ext cx="3146186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Rigidbody</a:t>
            </a: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2D,</a:t>
            </a:r>
          </a:p>
          <a:p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Box Collider 2D,</a:t>
            </a:r>
          </a:p>
          <a:p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Platform Effector 2D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사용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308CA3B-BE0A-5C87-811E-05F2CB929309}"/>
              </a:ext>
            </a:extLst>
          </p:cNvPr>
          <p:cNvSpPr/>
          <p:nvPr/>
        </p:nvSpPr>
        <p:spPr>
          <a:xfrm>
            <a:off x="1428753" y="4174812"/>
            <a:ext cx="1194435" cy="18859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692883C-E0F5-9E24-6F42-F0837B9BD3A0}"/>
              </a:ext>
            </a:extLst>
          </p:cNvPr>
          <p:cNvSpPr/>
          <p:nvPr/>
        </p:nvSpPr>
        <p:spPr>
          <a:xfrm>
            <a:off x="3928155" y="4291970"/>
            <a:ext cx="1194435" cy="18859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맑은 고딕" panose="020B050302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C830731-EDE1-E1C7-CBFA-2BDBE735FA7C}"/>
              </a:ext>
            </a:extLst>
          </p:cNvPr>
          <p:cNvSpPr/>
          <p:nvPr/>
        </p:nvSpPr>
        <p:spPr>
          <a:xfrm>
            <a:off x="6394159" y="3446150"/>
            <a:ext cx="1194435" cy="18859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6129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F44EBA-516B-5573-9F90-91AB39017C67}"/>
              </a:ext>
            </a:extLst>
          </p:cNvPr>
          <p:cNvSpPr txBox="1"/>
          <p:nvPr/>
        </p:nvSpPr>
        <p:spPr>
          <a:xfrm>
            <a:off x="0" y="744117"/>
            <a:ext cx="992244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PlayerController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MonoBehaviour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Hp;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플레이어의 체력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-&gt; (10)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MaxSpeed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플레이어의 최대 이동속도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(7)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Jumppower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플레이어 점프 파워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-&gt;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(12)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curtime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쿨타임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-&gt; (4)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jumpcunt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2;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점프 횟수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-&gt; (2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)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Rigidbody2D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물리적 행동을 위한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Rigidbody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2D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컴포넌트 값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이미지 설정을 위한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SpriteRender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컴포넌트 값</a:t>
            </a:r>
            <a:endParaRPr lang="en-US" altLang="ko-KR" sz="14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Animator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애니메이션 값을 받기 위한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애니메이터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bullet;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총알 오브젝트를 받아올 게임 오브젝트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SoundCheck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사운드 설정을 </a:t>
            </a:r>
            <a:r>
              <a:rPr lang="ko-KR" altLang="en-US" sz="1400" dirty="0" err="1">
                <a:solidFill>
                  <a:srgbClr val="000000"/>
                </a:solidFill>
                <a:latin typeface="+mn-ea"/>
              </a:rPr>
              <a:t>받아오기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위한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bool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값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0E756-B6A0-8FDF-DE8A-3BA03A2B163E}"/>
              </a:ext>
            </a:extLst>
          </p:cNvPr>
          <p:cNvSpPr txBox="1"/>
          <p:nvPr/>
        </p:nvSpPr>
        <p:spPr>
          <a:xfrm>
            <a:off x="3704256" y="186904"/>
            <a:ext cx="448056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플레이어의 기본값 설정하기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C2F674E-C53B-D217-55F5-EBF7230D2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" t="22764" r="420" b="44693"/>
          <a:stretch/>
        </p:blipFill>
        <p:spPr>
          <a:xfrm>
            <a:off x="8306894" y="2493169"/>
            <a:ext cx="2949194" cy="163467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0BEA9CA-79D3-DFED-0515-50EA4C416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29" r="2277" b="-654"/>
          <a:stretch/>
        </p:blipFill>
        <p:spPr>
          <a:xfrm>
            <a:off x="8299164" y="4230837"/>
            <a:ext cx="2949196" cy="22868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ED6487-2F29-FE0E-2B46-2CB64A40A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893" y="744117"/>
            <a:ext cx="29491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5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A2EEC-F881-865D-936F-DBC426E58FBA}"/>
              </a:ext>
            </a:extLst>
          </p:cNvPr>
          <p:cNvSpPr txBox="1"/>
          <p:nvPr/>
        </p:nvSpPr>
        <p:spPr>
          <a:xfrm>
            <a:off x="0" y="774451"/>
            <a:ext cx="990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&lt;Rigidbody2D&gt;();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//Rigidbody2D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컴포넌트의 값을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불러온다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컴포넌트의 값을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불러온다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&lt;Animator&gt;();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//Animator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컴포넌트의 값을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불러온다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Color.white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//bullet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컴포넌트의 색깔 값을 흰색으로 지정한다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6FD4A8-45C6-E6F1-A8D8-83501C7CD90C}"/>
              </a:ext>
            </a:extLst>
          </p:cNvPr>
          <p:cNvSpPr txBox="1"/>
          <p:nvPr/>
        </p:nvSpPr>
        <p:spPr>
          <a:xfrm>
            <a:off x="3652834" y="217238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컴포넌트와 좌표 변경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8100B5-FFD6-A8AA-012B-C03AA608751F}"/>
              </a:ext>
            </a:extLst>
          </p:cNvPr>
          <p:cNvSpPr txBox="1"/>
          <p:nvPr/>
        </p:nvSpPr>
        <p:spPr>
          <a:xfrm>
            <a:off x="4" y="2805776"/>
            <a:ext cx="99059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내내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Vector3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viewPos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Camera.main.WorldToViewportPoint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캐릭터의 월드 좌표를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뷰포트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좌표계로 변환해준다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viewPos.x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Mathf.Clamp01(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viewPos.x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//x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이하로 제한한다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viewPos.y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Mathf.Clamp01(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viewPos.y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//y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이하로 제한한다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Vector3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worldPos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Camera.main.ViewportToWorldPoint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viewPos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월드 좌표로 변환한다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worldPos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좌표를 적용한다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2039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77694-16C6-FEB4-82CE-D399EDB1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65" y="572880"/>
            <a:ext cx="3461668" cy="1522620"/>
          </a:xfrm>
        </p:spPr>
        <p:txBody>
          <a:bodyPr>
            <a:normAutofit/>
          </a:bodyPr>
          <a:lstStyle/>
          <a:p>
            <a:pPr algn="ctr"/>
            <a:r>
              <a:rPr lang="ko-KR" altLang="en-US" sz="4800" dirty="0">
                <a:ln w="0"/>
                <a:latin typeface="+mj-ea"/>
                <a:cs typeface="둥근모꼴" panose="020B0500000000000000" pitchFamily="50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1143003" y="1892332"/>
            <a:ext cx="9906001" cy="3922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1.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게임 소개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 rtl="0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1-1.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개요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 rtl="0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1-2.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벤치마킹 게임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 rtl="0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1-3.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플레이 방법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 rtl="0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1-4.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게임의 씬 구성 및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배치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 rtl="0">
              <a:lnSpc>
                <a:spcPct val="150000"/>
              </a:lnSpc>
            </a:pP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2. 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설계</a:t>
            </a:r>
            <a:endParaRPr lang="en-US" altLang="ko-KR" sz="28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 rtl="0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2-1.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단계별 설계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 rtl="0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2-2.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스크립트 별 설명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algn="ctr" rtl="0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2-3 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타일맵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맵 배치</a:t>
            </a:r>
            <a:endParaRPr lang="en-US" altLang="ko-KR" sz="13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750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1E68A-0AA7-7B48-7E7D-5D6ED96C4A5C}"/>
              </a:ext>
            </a:extLst>
          </p:cNvPr>
          <p:cNvSpPr txBox="1"/>
          <p:nvPr/>
        </p:nvSpPr>
        <p:spPr>
          <a:xfrm>
            <a:off x="-4" y="774452"/>
            <a:ext cx="99060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이동속도 감속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Input.GetButtonUp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"Horizontal"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//Horizontal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때면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rigidBody.velocity.normalized.x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0.8f,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rigidBody.velocity.y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좌우 어느 방향이든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 점점 감속한다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이미지 방향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Input.GetButton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"Horizontal"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//Horizontal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누르고 있는 동안 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spriteRenderer.flipX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Input.GetAxisRaw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"Horizontal"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== -1;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//Horizontal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 방향의 값이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flipX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하여라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왼쪽이면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오른쪽이면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애니메이션 변경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Mathf.Abs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rigidBody.velocity.x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&lt; 0.5f)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속도가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0.5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이하면 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isWalk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걷는 애니메이션 비활성화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//0.5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이상이면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isWalk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걷는 애니메이션 실행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  <p:pic>
        <p:nvPicPr>
          <p:cNvPr id="7" name="녹화_2022_06_08_04_59_50_777">
            <a:hlinkClick r:id="" action="ppaction://media"/>
            <a:extLst>
              <a:ext uri="{FF2B5EF4-FFF2-40B4-BE49-F238E27FC236}">
                <a16:creationId xmlns:a16="http://schemas.microsoft.com/office/drawing/2014/main" id="{B0CA66AA-E896-035B-9925-8555D8BC6D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0" end="277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8" y="4155096"/>
            <a:ext cx="3404124" cy="2353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F1CE61-ECED-A440-2A54-BB4B2CBE00A2}"/>
              </a:ext>
            </a:extLst>
          </p:cNvPr>
          <p:cNvSpPr txBox="1"/>
          <p:nvPr/>
        </p:nvSpPr>
        <p:spPr>
          <a:xfrm>
            <a:off x="3652834" y="217239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플레이어 이동과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323699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445A20-B702-9777-356A-5CE43BDAEBAE}"/>
              </a:ext>
            </a:extLst>
          </p:cNvPr>
          <p:cNvSpPr txBox="1"/>
          <p:nvPr/>
        </p:nvSpPr>
        <p:spPr>
          <a:xfrm>
            <a:off x="0" y="774451"/>
            <a:ext cx="970974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점프 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Input.GetButtonDown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"Jump"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&amp;&amp;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jumpcunt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 1)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//Jump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스페이스버튼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누르고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점프카운트가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초과일때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rigidBody.AddForce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(Vector2.up *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Jumppower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ForceMode2D.Impulse);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위쪽방향으로 점프파워 값 만큼 힘을 가한다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isJump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점프 애니메이션을 호출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jumpcunt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--;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점프카운트를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감소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SoundManager.instance.SFXPlay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"Jump"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SoundManager.instance.Jump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사운드 매니저에서 정한 점프 사운드를 호출한다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100" dirty="0">
              <a:latin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D0CE8-308E-D96C-2CD0-006289E0B526}"/>
              </a:ext>
            </a:extLst>
          </p:cNvPr>
          <p:cNvSpPr txBox="1"/>
          <p:nvPr/>
        </p:nvSpPr>
        <p:spPr>
          <a:xfrm>
            <a:off x="3652834" y="217238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점프 구현</a:t>
            </a:r>
          </a:p>
        </p:txBody>
      </p:sp>
      <p:pic>
        <p:nvPicPr>
          <p:cNvPr id="5" name="녹화_2022_06_08_05_05_22_721">
            <a:hlinkClick r:id="" action="ppaction://media"/>
            <a:extLst>
              <a:ext uri="{FF2B5EF4-FFF2-40B4-BE49-F238E27FC236}">
                <a16:creationId xmlns:a16="http://schemas.microsoft.com/office/drawing/2014/main" id="{F6496F70-92C2-74C6-98C3-2F3A28B6BD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06" end="26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8" y="4147004"/>
            <a:ext cx="3404124" cy="23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녹화_2022_06_08_05_09_48_514">
            <a:hlinkClick r:id="" action="ppaction://media"/>
            <a:extLst>
              <a:ext uri="{FF2B5EF4-FFF2-40B4-BE49-F238E27FC236}">
                <a16:creationId xmlns:a16="http://schemas.microsoft.com/office/drawing/2014/main" id="{B18FCA23-29A2-9F2C-25B3-67651FA6E4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97" end="21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8" y="4147004"/>
            <a:ext cx="3404124" cy="2353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90F98-B3CC-7989-A829-E4B0B9D15A85}"/>
              </a:ext>
            </a:extLst>
          </p:cNvPr>
          <p:cNvSpPr txBox="1"/>
          <p:nvPr/>
        </p:nvSpPr>
        <p:spPr>
          <a:xfrm>
            <a:off x="3652834" y="233831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3C5DD-40A9-3AB3-BE2E-8AA58CC36273}"/>
              </a:ext>
            </a:extLst>
          </p:cNvPr>
          <p:cNvSpPr txBox="1"/>
          <p:nvPr/>
        </p:nvSpPr>
        <p:spPr>
          <a:xfrm>
            <a:off x="0" y="785121"/>
            <a:ext cx="1066854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	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Input.GetKeyDown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KeyCode.Q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//Q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키를 누르면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SoundManager.instance.SFXPlay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"Attack"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SoundManager.instance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사운드 매니저에서 설정한 공격 사운드를 호출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spriteRenderer.flipX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!=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flipX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Instantiate(bullet,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transform.position.x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+ 0.8f,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transform.position.y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transform.rotation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               		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오브젝트이 오른쪽으로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0.8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만큼의 더 간 거리에서 총알 생성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"Attack"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애니메이션 호출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flipX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Instantiate(bullet,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transform.position.x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- 0.8f,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transform.position.y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transform.rotation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	         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오브젝트이 오른쪽으로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-0.8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만큼의 더 간 거리에서 총알 생성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"Attack"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 애니메이션 호출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Input.GetKeyUp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KeyCode.Q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//Q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때면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"Attack"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공격애니메이션 중지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03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녹화_2022_06_08_05_13_57_548">
            <a:hlinkClick r:id="" action="ppaction://media"/>
            <a:extLst>
              <a:ext uri="{FF2B5EF4-FFF2-40B4-BE49-F238E27FC236}">
                <a16:creationId xmlns:a16="http://schemas.microsoft.com/office/drawing/2014/main" id="{1A93D90F-066A-B644-A13E-8EBCE80407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90" end="19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8" y="4147004"/>
            <a:ext cx="3404124" cy="2353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72849D-F7F3-81B1-625C-DFB84BD666BF}"/>
              </a:ext>
            </a:extLst>
          </p:cNvPr>
          <p:cNvSpPr txBox="1"/>
          <p:nvPr/>
        </p:nvSpPr>
        <p:spPr>
          <a:xfrm>
            <a:off x="3652834" y="217238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색 초기화 구현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948A66-1EE2-D574-3AC0-1775E29C1734}"/>
              </a:ext>
            </a:extLst>
          </p:cNvPr>
          <p:cNvSpPr txBox="1"/>
          <p:nvPr/>
        </p:nvSpPr>
        <p:spPr>
          <a:xfrm>
            <a:off x="0" y="774451"/>
            <a:ext cx="787735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Input.GetKeyDown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KeyCode.E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Color.white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 오브젝트의 색을 흰색으로 설정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.gameObject.GetComponent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Color.white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	    	       	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오브젝트의 색을 흰색으로 설정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771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1E088-B53F-ACC0-5A40-1B74A0053A92}"/>
              </a:ext>
            </a:extLst>
          </p:cNvPr>
          <p:cNvSpPr txBox="1"/>
          <p:nvPr/>
        </p:nvSpPr>
        <p:spPr>
          <a:xfrm>
            <a:off x="0" y="774452"/>
            <a:ext cx="99060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(Hp &lt;= 0 &amp;&amp;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SoundCheck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//Hp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SoundManager.instance.SFXPlay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"over"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SoundManager.instance.GameOver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사운드 매니저에서 설정한 게임오버 사운드를 호출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SoundCheck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사운드 체크를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하여 더 이상의 사운드를 받아오지 않는다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StartCoroutine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PlayerDied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PlayerDied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 호출 딜레이가 걸리는 구문이 있기에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StartCoroutine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사용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GameDirector.instance.Timer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0 &amp;&amp;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EnemyGenerator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._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instance.deathcount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&gt;= 0 &amp;&amp;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SoundCheck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) 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타이머가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인데 적 오브젝트가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남아있다면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SoundManager.instance.SFXPlay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＂over＂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SoundManager.instance.GameOver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SoundCheck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GameDirector.instance.Gameover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 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게임오버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호출한다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이동속도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Input.GetAxisRaw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"Horizontal"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//Horizontal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 방향의 값을 불러와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대입 왼쪽이면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-1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오른쪽이면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rigidBody.AddForce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(Vector2.right * h, ForceMode2D.Impulse);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오른쪽*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축방향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만큼 계속해서 힘을 가한다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rigidBody.velocity.x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&gt;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MaxSpeed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오른쪽으로 최대 이동속도를 넘으면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MaxSpeed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rigidBody.velocity.y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최대이동 속도로 고정한다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rigidBody.velocity.x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&lt;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MaxSpeed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(-1))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왼쪽으로 최대 이동속도를 넘으면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MaxSpeed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* (-1),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rigidBody.velocity.y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최대이동 속도로 고정한다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A02135-327D-8BCC-7EDE-6E3E80234779}"/>
              </a:ext>
            </a:extLst>
          </p:cNvPr>
          <p:cNvSpPr txBox="1"/>
          <p:nvPr/>
        </p:nvSpPr>
        <p:spPr>
          <a:xfrm>
            <a:off x="3652837" y="217239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HP 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이벤트 및 이동속도 설정</a:t>
            </a:r>
          </a:p>
        </p:txBody>
      </p:sp>
    </p:spTree>
    <p:extLst>
      <p:ext uri="{BB962C8B-B14F-4D97-AF65-F5344CB8AC3E}">
        <p14:creationId xmlns:p14="http://schemas.microsoft.com/office/powerpoint/2010/main" val="3615058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5FC57-FD5C-8FFA-98E0-AAFB7ADD865D}"/>
              </a:ext>
            </a:extLst>
          </p:cNvPr>
          <p:cNvSpPr txBox="1"/>
          <p:nvPr/>
        </p:nvSpPr>
        <p:spPr>
          <a:xfrm>
            <a:off x="0" y="774451"/>
            <a:ext cx="9906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    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OnCollisionEnter2D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(Collision2D collision)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충돌을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시작했을때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REnemy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REnemy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OnDamaged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충돌 오브젝트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넣어서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GEnemy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GEnemy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OnDamaged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충돌 오브젝트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넣어서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BEnemy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BEnemy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OnDamaged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충돌 오브젝트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넣어서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WEnemy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WEnemy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OnDamaged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충돌 오브젝트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넣어서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3E689-48EF-318D-F887-660487C06568}"/>
              </a:ext>
            </a:extLst>
          </p:cNvPr>
          <p:cNvSpPr txBox="1"/>
          <p:nvPr/>
        </p:nvSpPr>
        <p:spPr>
          <a:xfrm>
            <a:off x="3652837" y="217238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오브젝트 충돌 기능</a:t>
            </a:r>
          </a:p>
        </p:txBody>
      </p:sp>
      <p:pic>
        <p:nvPicPr>
          <p:cNvPr id="12" name="녹화_2022_06_08_05_24_04_538">
            <a:hlinkClick r:id="" action="ppaction://media"/>
            <a:extLst>
              <a:ext uri="{FF2B5EF4-FFF2-40B4-BE49-F238E27FC236}">
                <a16:creationId xmlns:a16="http://schemas.microsoft.com/office/drawing/2014/main" id="{8B749684-EF5F-FB53-94B4-2A3D5E71021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26" end="51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3568" y="4157629"/>
            <a:ext cx="3404124" cy="23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7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5FC57-FD5C-8FFA-98E0-AAFB7ADD865D}"/>
              </a:ext>
            </a:extLst>
          </p:cNvPr>
          <p:cNvSpPr txBox="1"/>
          <p:nvPr/>
        </p:nvSpPr>
        <p:spPr>
          <a:xfrm>
            <a:off x="0" y="774451"/>
            <a:ext cx="990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RBullet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RBullet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OnDamaged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충돌 오브젝트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넣어서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GBullet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GBullet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OnDamaged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충돌 오브젝트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넣어서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BBullet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BBullet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OnDamaged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충돌 오브젝트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넣어서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 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WBullet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WBullet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OnDamaged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충돌 오브젝트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넣어서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i="1" dirty="0">
              <a:latin typeface="+mn-ea"/>
              <a:cs typeface="둥근모꼴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3E689-48EF-318D-F887-660487C06568}"/>
              </a:ext>
            </a:extLst>
          </p:cNvPr>
          <p:cNvSpPr txBox="1"/>
          <p:nvPr/>
        </p:nvSpPr>
        <p:spPr>
          <a:xfrm>
            <a:off x="3652837" y="217238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오브젝트 충돌 기능</a:t>
            </a:r>
          </a:p>
        </p:txBody>
      </p:sp>
      <p:pic>
        <p:nvPicPr>
          <p:cNvPr id="5" name="녹화_2022_06_08_05_23_32_746">
            <a:hlinkClick r:id="" action="ppaction://media"/>
            <a:extLst>
              <a:ext uri="{FF2B5EF4-FFF2-40B4-BE49-F238E27FC236}">
                <a16:creationId xmlns:a16="http://schemas.microsoft.com/office/drawing/2014/main" id="{ED190BB9-10F6-9608-2A81-935A3FBE35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88" end="180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3568" y="4147005"/>
            <a:ext cx="3404124" cy="235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7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5FC57-FD5C-8FFA-98E0-AAFB7ADD865D}"/>
              </a:ext>
            </a:extLst>
          </p:cNvPr>
          <p:cNvSpPr txBox="1"/>
          <p:nvPr/>
        </p:nvSpPr>
        <p:spPr>
          <a:xfrm>
            <a:off x="0" y="774452"/>
            <a:ext cx="9906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OnCollisionStay2D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(Collision2D collision)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"platform"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isJump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점프 애니메이션 중지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jumpcunt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2;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점프 카운트를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초기화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i="1" dirty="0">
              <a:latin typeface="+mn-ea"/>
              <a:cs typeface="둥근모꼴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3E689-48EF-318D-F887-660487C06568}"/>
              </a:ext>
            </a:extLst>
          </p:cNvPr>
          <p:cNvSpPr txBox="1"/>
          <p:nvPr/>
        </p:nvSpPr>
        <p:spPr>
          <a:xfrm>
            <a:off x="3602988" y="217239"/>
            <a:ext cx="383537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땅 오브젝트 충돌 시 점프 횟수 초기화 기능</a:t>
            </a:r>
          </a:p>
        </p:txBody>
      </p:sp>
    </p:spTree>
    <p:extLst>
      <p:ext uri="{BB962C8B-B14F-4D97-AF65-F5344CB8AC3E}">
        <p14:creationId xmlns:p14="http://schemas.microsoft.com/office/powerpoint/2010/main" val="144889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녹화_2022_06_08_05_34_50_739">
            <a:hlinkClick r:id="" action="ppaction://media"/>
            <a:extLst>
              <a:ext uri="{FF2B5EF4-FFF2-40B4-BE49-F238E27FC236}">
                <a16:creationId xmlns:a16="http://schemas.microsoft.com/office/drawing/2014/main" id="{55893CF7-EB3D-2D86-1D9D-34B6E8FFC8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81" end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22300" y="4918446"/>
            <a:ext cx="2733150" cy="18609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0CADAC-7E8F-13F2-C7A3-C0467607A242}"/>
              </a:ext>
            </a:extLst>
          </p:cNvPr>
          <p:cNvSpPr txBox="1"/>
          <p:nvPr/>
        </p:nvSpPr>
        <p:spPr>
          <a:xfrm>
            <a:off x="3652837" y="217238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항아리로 색 변경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35563F-3A11-5696-A094-A0E402F10321}"/>
              </a:ext>
            </a:extLst>
          </p:cNvPr>
          <p:cNvSpPr txBox="1"/>
          <p:nvPr/>
        </p:nvSpPr>
        <p:spPr>
          <a:xfrm>
            <a:off x="0" y="774451"/>
            <a:ext cx="9906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항아리 색 변화 및 튜토리얼 골 충돌기능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OnTriggerEnter2D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(Collider2D collision)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트리거 충돌을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시작했을때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collision.gameObject.CompareTag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rPot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rPot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Color(206/255f, 85/255f, 57/255f, 255/255f);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 색깔을 해당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설정값으로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바꾼다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.gameObject.GetComponent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Color(206/255f, 85/255f, 57/255f,255/255f);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플레이어 색깔을 해당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설정값으로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바꾼다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bPot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bPot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Color(115/255f, 190/255f, 213/255f,255/255f);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	    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.gameObject.GetComponent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Color(115/255f, 190/255f, 213/255f,255/255f);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gPot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gPot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Color(157/255f, 196/255f, 87/255f,255/255f); 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.gameObject.GetComponent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Color(157/255f, 196/255f, 87/255f,255/255f); 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  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1413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51AE7-2E97-FD14-E2A1-7937EE8016D1}"/>
              </a:ext>
            </a:extLst>
          </p:cNvPr>
          <p:cNvSpPr txBox="1"/>
          <p:nvPr/>
        </p:nvSpPr>
        <p:spPr>
          <a:xfrm>
            <a:off x="0" y="774452"/>
            <a:ext cx="93149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(collision.gameObject.name == 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StartGo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StartGo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"GameStage1"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게임플레이화면으로 이동한다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>
              <a:latin typeface="맑은 고딕" panose="020B0503020000020004" pitchFamily="50" charset="-127"/>
            </a:endParaRPr>
          </a:p>
        </p:txBody>
      </p:sp>
      <p:pic>
        <p:nvPicPr>
          <p:cNvPr id="5" name="녹화_2022_06_08_05_37_47_602">
            <a:hlinkClick r:id="" action="ppaction://media"/>
            <a:extLst>
              <a:ext uri="{FF2B5EF4-FFF2-40B4-BE49-F238E27FC236}">
                <a16:creationId xmlns:a16="http://schemas.microsoft.com/office/drawing/2014/main" id="{DC4B2BC7-3907-2422-A52F-0F91AF5330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0" end="239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7" y="4147004"/>
            <a:ext cx="3404124" cy="2353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3C8D53-4EEF-77D5-5AA4-4C6945D2A82E}"/>
              </a:ext>
            </a:extLst>
          </p:cNvPr>
          <p:cNvSpPr txBox="1"/>
          <p:nvPr/>
        </p:nvSpPr>
        <p:spPr>
          <a:xfrm>
            <a:off x="3577591" y="217239"/>
            <a:ext cx="4014837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튜토리얼에서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게임 플레이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342636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0" y="0"/>
            <a:ext cx="128147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개요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EB0DC8A-ED96-14AD-8F9A-11CE53D73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7" y="996339"/>
            <a:ext cx="4095386" cy="230188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18F6C7-33A9-8EB5-B604-422443690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7" y="3686141"/>
            <a:ext cx="4095386" cy="23018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905D5C-1F38-57F1-6CB4-71B74E831CA9}"/>
              </a:ext>
            </a:extLst>
          </p:cNvPr>
          <p:cNvSpPr txBox="1"/>
          <p:nvPr/>
        </p:nvSpPr>
        <p:spPr>
          <a:xfrm>
            <a:off x="125448" y="3298231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</a:rPr>
              <a:t>게임 타이틀 화면</a:t>
            </a:r>
            <a:r>
              <a:rPr lang="en-US" altLang="ko-KR" sz="1200" dirty="0">
                <a:latin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758C3-1B8D-13EA-E522-76D6525BDB44}"/>
              </a:ext>
            </a:extLst>
          </p:cNvPr>
          <p:cNvSpPr txBox="1"/>
          <p:nvPr/>
        </p:nvSpPr>
        <p:spPr>
          <a:xfrm>
            <a:off x="125447" y="6034899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</a:rPr>
              <a:t>&lt;</a:t>
            </a:r>
            <a:r>
              <a:rPr lang="ko-KR" altLang="en-US" sz="1200" dirty="0">
                <a:latin typeface="맑은 고딕" panose="020B0503020000020004" pitchFamily="50" charset="-127"/>
              </a:rPr>
              <a:t>게임 플레이 화면</a:t>
            </a:r>
            <a:r>
              <a:rPr lang="en-US" altLang="ko-KR" sz="1200" dirty="0">
                <a:latin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D1961156-1A32-0AF8-6BD0-FE58A386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913119"/>
              </p:ext>
            </p:extLst>
          </p:nvPr>
        </p:nvGraphicFramePr>
        <p:xfrm>
          <a:off x="4679950" y="993759"/>
          <a:ext cx="7175500" cy="49942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732">
                  <a:extLst>
                    <a:ext uri="{9D8B030D-6E8A-4147-A177-3AD203B41FA5}">
                      <a16:colId xmlns:a16="http://schemas.microsoft.com/office/drawing/2014/main" val="4021052275"/>
                    </a:ext>
                  </a:extLst>
                </a:gridCol>
                <a:gridCol w="5578768">
                  <a:extLst>
                    <a:ext uri="{9D8B030D-6E8A-4147-A177-3AD203B41FA5}">
                      <a16:colId xmlns:a16="http://schemas.microsoft.com/office/drawing/2014/main" val="1677608971"/>
                    </a:ext>
                  </a:extLst>
                </a:gridCol>
              </a:tblGrid>
              <a:tr h="70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게임이름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Color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Ditective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lvl="0"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색깔들을 잡는 형사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316084"/>
                  </a:ext>
                </a:extLst>
              </a:tr>
              <a:tr h="70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게임 장르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2D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플랫포머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액션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954467"/>
                  </a:ext>
                </a:extLst>
              </a:tr>
              <a:tr h="70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게임 목적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맵에</a:t>
                      </a:r>
                      <a:r>
                        <a:rPr lang="ko-KR" altLang="en-US" sz="1400" dirty="0"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 존재하는 모든 적들을 처치하여 배경의 색을 되돌린다</a:t>
                      </a:r>
                      <a:r>
                        <a:rPr lang="en-US" altLang="ko-KR" sz="1400" dirty="0">
                          <a:latin typeface="+mn-ea"/>
                          <a:ea typeface="+mn-ea"/>
                          <a:cs typeface="KoPubWorld돋움체 Medium" panose="00000600000000000000" pitchFamily="2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162"/>
                  </a:ext>
                </a:extLst>
              </a:tr>
              <a:tr h="70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기획 의도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색깔을 바꾸는 기능을 사용하면 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독특한 게임을 만들 수 있겠다고 생각해서 기획하게 됨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299679"/>
                  </a:ext>
                </a:extLst>
              </a:tr>
              <a:tr h="70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플랫폼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pc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298670"/>
                  </a:ext>
                </a:extLst>
              </a:tr>
              <a:tr h="7071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게임 스토리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그림 속 색깔들이 도망을 가자 그림은 가치가 떨어지게 되었다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이를 구하기 위해 플레이어가 탈출한 색깔들을 잡으러 떠난다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501897"/>
                  </a:ext>
                </a:extLst>
              </a:tr>
              <a:tr h="763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유사 게임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‘Pepo’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448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579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녹화_2022_06_08_05_44_00_426">
            <a:hlinkClick r:id="" action="ppaction://media"/>
            <a:extLst>
              <a:ext uri="{FF2B5EF4-FFF2-40B4-BE49-F238E27FC236}">
                <a16:creationId xmlns:a16="http://schemas.microsoft.com/office/drawing/2014/main" id="{608317C8-F945-105B-8CA6-2CB0604D2D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9" end="530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6218" y="4147004"/>
            <a:ext cx="3404124" cy="2353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5D750-A3E1-6960-212C-F1BD076183BF}"/>
              </a:ext>
            </a:extLst>
          </p:cNvPr>
          <p:cNvSpPr txBox="1"/>
          <p:nvPr/>
        </p:nvSpPr>
        <p:spPr>
          <a:xfrm>
            <a:off x="3666491" y="217238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코인으로 색 변경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C3C65-BED3-E0C6-AB0D-F8BE8FA16082}"/>
              </a:ext>
            </a:extLst>
          </p:cNvPr>
          <p:cNvSpPr txBox="1"/>
          <p:nvPr/>
        </p:nvSpPr>
        <p:spPr>
          <a:xfrm>
            <a:off x="0" y="774451"/>
            <a:ext cx="12192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   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색 가져오기 기능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OnTriggerStay2D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(Collider2D collision)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트리거 충돌을 하는 동안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collision.gameObject.CompareTag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rCoin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rCoin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충돌하는 동안엔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Input.GetKeyDown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KeyCode.W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//W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키를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누를때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Color(206/255f, 85/255f, 57/255f,255/255f);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색깔을 해당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설정값으로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바꾼다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.gameObject.GetComponent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Color(206/255f, 85/255f, 57/255f,255/255f);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플레이어 색깔을 해당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설정값으로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바꾼다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충돌 오브젝트 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97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녹화_2022_06_08_05_44_00_426">
            <a:hlinkClick r:id="" action="ppaction://media"/>
            <a:extLst>
              <a:ext uri="{FF2B5EF4-FFF2-40B4-BE49-F238E27FC236}">
                <a16:creationId xmlns:a16="http://schemas.microsoft.com/office/drawing/2014/main" id="{608317C8-F945-105B-8CA6-2CB0604D2DE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99" end="530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6218" y="4147004"/>
            <a:ext cx="3404124" cy="2353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A5D750-A3E1-6960-212C-F1BD076183BF}"/>
              </a:ext>
            </a:extLst>
          </p:cNvPr>
          <p:cNvSpPr txBox="1"/>
          <p:nvPr/>
        </p:nvSpPr>
        <p:spPr>
          <a:xfrm>
            <a:off x="3666491" y="217238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코인으로 색 변경 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C3C65-BED3-E0C6-AB0D-F8BE8FA16082}"/>
              </a:ext>
            </a:extLst>
          </p:cNvPr>
          <p:cNvSpPr txBox="1"/>
          <p:nvPr/>
        </p:nvSpPr>
        <p:spPr>
          <a:xfrm>
            <a:off x="0" y="774451"/>
            <a:ext cx="1219200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	 if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bCoin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bCoin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충돌하는 동안엔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Input.GetKeyDown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KeyCode.W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Color(115 / 255f, 190 / 255f, 213 / 255f,255/255f); 		  	        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.gameObject.GetComponent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Color(115 / 255f, 190 / 255f, 213 / 255f,255 / 255f); 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gCoin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gCoin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충돌하는 동안엔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Input.GetKeyDown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KeyCode.W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Color(157 / 255f, 196 / 255f, 87 / 255f,255 / 255f); 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this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.gameObject.GetComponent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Color(157 / 255f, 196 / 255f, 87 / 255f,255 / 255f); 		   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050" dirty="0"/>
          </a:p>
          <a:p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478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녹화_2022_06_08_05_49_52_435">
            <a:hlinkClick r:id="" action="ppaction://media"/>
            <a:extLst>
              <a:ext uri="{FF2B5EF4-FFF2-40B4-BE49-F238E27FC236}">
                <a16:creationId xmlns:a16="http://schemas.microsoft.com/office/drawing/2014/main" id="{4E2CE945-8A7A-C22E-B42C-2678225527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92" end="28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6" y="4147005"/>
            <a:ext cx="3404123" cy="2353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DA7B15-528B-F690-B24E-CCAE966371C3}"/>
              </a:ext>
            </a:extLst>
          </p:cNvPr>
          <p:cNvSpPr txBox="1"/>
          <p:nvPr/>
        </p:nvSpPr>
        <p:spPr>
          <a:xfrm>
            <a:off x="3577591" y="217239"/>
            <a:ext cx="3428999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 받았을 시 플레이어 상태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4610BD-A7F1-EEF3-F985-A335A8A3E555}"/>
              </a:ext>
            </a:extLst>
          </p:cNvPr>
          <p:cNvSpPr txBox="1"/>
          <p:nvPr/>
        </p:nvSpPr>
        <p:spPr>
          <a:xfrm>
            <a:off x="0" y="774452"/>
            <a:ext cx="990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   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데미지 받을 시 무적시간 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(Vector2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targetPos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지정된 위치에서 데미지를 받는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레이어 전환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gameObject.layer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9;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게임오브젝트의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레이어 번호를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9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설정한다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흐릿해지기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spriteRenderer.color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Color(1, 1, 1, 0.4f);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색깔 선명도를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0.4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Color(1, 1, 1, 0.4f);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색깔 선명도를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0.4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맞고 충격 반동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dirct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-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targetPos.x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&gt; 0 ? 1 : -1;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플레이어와 충돌 오브젝트 위치의 차가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보다 크면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작으면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을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dirct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대입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rigidBody.AddForce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dirct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1) * 7, ForceMode2D.Impulse);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dirct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*7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방향만큼의 힘을 가한다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Invoke(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OffDamaged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2f);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//2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초후에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OffDamaged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0995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7" name="녹화_2022_06_08_05_55_53_899">
            <a:hlinkClick r:id="" action="ppaction://media"/>
            <a:extLst>
              <a:ext uri="{FF2B5EF4-FFF2-40B4-BE49-F238E27FC236}">
                <a16:creationId xmlns:a16="http://schemas.microsoft.com/office/drawing/2014/main" id="{5B05A9EC-60E4-BD0C-0135-B8213FDC44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69" end="19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44584" y="4794590"/>
            <a:ext cx="3825757" cy="1058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CF497-4116-5525-6DA5-D2780C5E9522}"/>
              </a:ext>
            </a:extLst>
          </p:cNvPr>
          <p:cNvSpPr txBox="1"/>
          <p:nvPr/>
        </p:nvSpPr>
        <p:spPr>
          <a:xfrm>
            <a:off x="3577587" y="217239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 받았을 시 체력 감소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33F04-0858-08B0-7206-DCAF2B05AB62}"/>
              </a:ext>
            </a:extLst>
          </p:cNvPr>
          <p:cNvSpPr txBox="1"/>
          <p:nvPr/>
        </p:nvSpPr>
        <p:spPr>
          <a:xfrm>
            <a:off x="0" y="766723"/>
            <a:ext cx="990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       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체력 감소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Hp--;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//Hp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만큼 줄인다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GameDirector.instance.lifeImg.Count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&gt; Hp)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GameDirector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UI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이미지 개수가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HP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보다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많을때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GameDirector.instance.lifeImg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GameDirector.instance.lifeImg.Count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- 1].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SetActive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//UI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이미지 개수를 줄이고 그 번호의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UI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비활성화 시킨다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GameDirector.instance.lifeImg.Remove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GameDirector.instance.lifeImg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GameDirector.instance.lifeImg.Count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- 1]);     	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비활성화 된 오브젝트를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삭제시킨다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233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CF497-4116-5525-6DA5-D2780C5E9522}"/>
              </a:ext>
            </a:extLst>
          </p:cNvPr>
          <p:cNvSpPr txBox="1"/>
          <p:nvPr/>
        </p:nvSpPr>
        <p:spPr>
          <a:xfrm>
            <a:off x="3577587" y="217238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타격 효과 끄기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033F04-0858-08B0-7206-DCAF2B05AB62}"/>
              </a:ext>
            </a:extLst>
          </p:cNvPr>
          <p:cNvSpPr txBox="1"/>
          <p:nvPr/>
        </p:nvSpPr>
        <p:spPr>
          <a:xfrm>
            <a:off x="0" y="774451"/>
            <a:ext cx="990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OffDamaged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데미지 받는 효과 끄기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gameObject.layer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6;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게임오브젝트의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레이어 번호를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6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설정한다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spriteRenderer.color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Color(1, 1, 1, 1);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색깔 선명도를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bullet.GetComponent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&gt;().color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Color(1,1,1,1);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색깔 선명도를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7276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PlayerController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녹화_2022_06_08_05_58_22_979">
            <a:hlinkClick r:id="" action="ppaction://media"/>
            <a:extLst>
              <a:ext uri="{FF2B5EF4-FFF2-40B4-BE49-F238E27FC236}">
                <a16:creationId xmlns:a16="http://schemas.microsoft.com/office/drawing/2014/main" id="{7AF9C6AE-1FE7-94F5-4EDC-0D0A7811CC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893" end="20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7" y="4147004"/>
            <a:ext cx="3404124" cy="2353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155A18-97D2-2C5D-618B-F8C4199C5B1F}"/>
              </a:ext>
            </a:extLst>
          </p:cNvPr>
          <p:cNvSpPr txBox="1"/>
          <p:nvPr/>
        </p:nvSpPr>
        <p:spPr>
          <a:xfrm>
            <a:off x="3577591" y="217238"/>
            <a:ext cx="26003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플레이어 사망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BA65A-A0A2-BFDC-9B78-A51D8DC0BA2E}"/>
              </a:ext>
            </a:extLst>
          </p:cNvPr>
          <p:cNvSpPr txBox="1"/>
          <p:nvPr/>
        </p:nvSpPr>
        <p:spPr>
          <a:xfrm>
            <a:off x="0" y="774451"/>
            <a:ext cx="990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IEnumerator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PlayerDied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플레이어 죽음 함수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j-ea"/>
                <a:ea typeface="+mj-ea"/>
              </a:rPr>
              <a:t>isDie</a:t>
            </a:r>
            <a:r>
              <a:rPr lang="en-US" altLang="ko-KR" sz="1400" dirty="0">
                <a:solidFill>
                  <a:srgbClr val="A31515"/>
                </a:solidFill>
                <a:latin typeface="+mj-ea"/>
                <a:ea typeface="+mj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죽는 애니메이션 실행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yield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WaitForSeconds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(0.4f);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//0.4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초 후에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gameObject.SetActive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플레이어 오브젝트 비활성화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-&gt; </a:t>
            </a:r>
            <a:r>
              <a:rPr lang="en-US" altLang="ko-KR" sz="1400" dirty="0" err="1">
                <a:solidFill>
                  <a:srgbClr val="008000"/>
                </a:solidFill>
                <a:latin typeface="+mj-ea"/>
                <a:ea typeface="+mj-ea"/>
              </a:rPr>
              <a:t>CameraController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에서 </a:t>
            </a:r>
            <a:r>
              <a:rPr lang="ko-KR" altLang="en-US" sz="1400" dirty="0" err="1">
                <a:solidFill>
                  <a:srgbClr val="008000"/>
                </a:solidFill>
                <a:latin typeface="+mj-ea"/>
                <a:ea typeface="+mj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 계속 </a:t>
            </a:r>
            <a:r>
              <a:rPr lang="ko-KR" altLang="en-US" sz="1400" dirty="0" err="1">
                <a:solidFill>
                  <a:srgbClr val="008000"/>
                </a:solidFill>
                <a:latin typeface="+mj-ea"/>
                <a:ea typeface="+mj-ea"/>
              </a:rPr>
              <a:t>받아와야해서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Destroy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는 불가능 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GameDirector.instance.Gameover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게임오버함수를 호출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3684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43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bulletController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1801F4-1E98-04D6-DFA3-026D3FB0A946}"/>
              </a:ext>
            </a:extLst>
          </p:cNvPr>
          <p:cNvSpPr txBox="1"/>
          <p:nvPr/>
        </p:nvSpPr>
        <p:spPr>
          <a:xfrm>
            <a:off x="0" y="776794"/>
            <a:ext cx="990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Rigidbody2D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물리적 행동을 하기위해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Rigidbody2D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컴포넌트의 값을 받아온다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speed;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이동 속도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Start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Invoke(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DestroyBullet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4);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&lt;Rigidbody2D&gt;();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//Rigidbody2D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컴포넌트의 값을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rigidbody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불러온다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GameObject.Find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"Player"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flipX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플레이어 오브젝트의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SpriteRenderer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flipX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실행되면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rigidBody.velocity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Vector2(speed * -1,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rigidBody.velocity.y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왼쪽으로 날아간다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flipX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실행 안되면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rigidBody.velocity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Vector2(speed,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rigidBody.velocity.y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오른쪽으로 날아간다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 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4487E-F491-991C-92B2-F4BA551DF916}"/>
              </a:ext>
            </a:extLst>
          </p:cNvPr>
          <p:cNvSpPr txBox="1"/>
          <p:nvPr/>
        </p:nvSpPr>
        <p:spPr>
          <a:xfrm>
            <a:off x="3577587" y="219581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총알 이동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FE8126-0D43-00E0-0256-1FA9CBEB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318" y="654951"/>
            <a:ext cx="2701241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77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bulletController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녹화_2022_06_09_01_01_44_78">
            <a:hlinkClick r:id="" action="ppaction://media"/>
            <a:extLst>
              <a:ext uri="{FF2B5EF4-FFF2-40B4-BE49-F238E27FC236}">
                <a16:creationId xmlns:a16="http://schemas.microsoft.com/office/drawing/2014/main" id="{6C948C28-0088-356E-FA2F-60B483B5C7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24" end="15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6" y="4161556"/>
            <a:ext cx="3404123" cy="2339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CD0E9-EC71-9E02-7AF0-25F78DB31E6D}"/>
              </a:ext>
            </a:extLst>
          </p:cNvPr>
          <p:cNvSpPr txBox="1"/>
          <p:nvPr/>
        </p:nvSpPr>
        <p:spPr>
          <a:xfrm>
            <a:off x="0" y="774451"/>
            <a:ext cx="73952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OnBecameInvisible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화면밖으로 나가면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DestroyBullet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DA4C5-DB8A-409F-F891-0FE67BB9AE5D}"/>
              </a:ext>
            </a:extLst>
          </p:cNvPr>
          <p:cNvSpPr txBox="1"/>
          <p:nvPr/>
        </p:nvSpPr>
        <p:spPr>
          <a:xfrm>
            <a:off x="3577587" y="217238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총알 삭제</a:t>
            </a:r>
          </a:p>
        </p:txBody>
      </p:sp>
    </p:spTree>
    <p:extLst>
      <p:ext uri="{BB962C8B-B14F-4D97-AF65-F5344CB8AC3E}">
        <p14:creationId xmlns:p14="http://schemas.microsoft.com/office/powerpoint/2010/main" val="294050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bulletController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67C7B-E522-AF7D-5456-E3FD417C3D84}"/>
              </a:ext>
            </a:extLst>
          </p:cNvPr>
          <p:cNvSpPr txBox="1"/>
          <p:nvPr/>
        </p:nvSpPr>
        <p:spPr>
          <a:xfrm>
            <a:off x="0" y="774452"/>
            <a:ext cx="9906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    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OnCollisionEnter2D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(Collision2D collision)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충돌을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시작했을때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collision.gameObject.CompareTag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"platform"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platform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collision.gameObject.CompareTag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REnemy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REnemy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GameObject.FindGameObjectWithTag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PlayerBullet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&gt;().color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    ==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Color(206 / 255f, 85 / 255f, 57 / 255f,255 / 255f))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PlayerBullet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태그를 가진 오브젝트의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SpriteRenderer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Color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값이 해당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설정값이면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EnemyMoving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&gt;().Hp -= 1;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적의 체력을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깍는다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</p:txBody>
      </p:sp>
      <p:pic>
        <p:nvPicPr>
          <p:cNvPr id="4" name="녹화_2022_06_09_01_03_34_813">
            <a:hlinkClick r:id="" action="ppaction://media"/>
            <a:extLst>
              <a:ext uri="{FF2B5EF4-FFF2-40B4-BE49-F238E27FC236}">
                <a16:creationId xmlns:a16="http://schemas.microsoft.com/office/drawing/2014/main" id="{58297815-DE9C-A1FC-DEDD-BB1525E5B84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87" end="57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6215" y="4147004"/>
            <a:ext cx="3404125" cy="23536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9D5BB1-4EE3-76BB-E4C2-3C5E45D82C04}"/>
              </a:ext>
            </a:extLst>
          </p:cNvPr>
          <p:cNvSpPr txBox="1"/>
          <p:nvPr/>
        </p:nvSpPr>
        <p:spPr>
          <a:xfrm>
            <a:off x="3577587" y="217239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특정 오브젝트와의 상호작용</a:t>
            </a:r>
          </a:p>
        </p:txBody>
      </p:sp>
    </p:spTree>
    <p:extLst>
      <p:ext uri="{BB962C8B-B14F-4D97-AF65-F5344CB8AC3E}">
        <p14:creationId xmlns:p14="http://schemas.microsoft.com/office/powerpoint/2010/main" val="419190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bulletController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67C7B-E522-AF7D-5456-E3FD417C3D84}"/>
              </a:ext>
            </a:extLst>
          </p:cNvPr>
          <p:cNvSpPr txBox="1"/>
          <p:nvPr/>
        </p:nvSpPr>
        <p:spPr>
          <a:xfrm>
            <a:off x="0" y="774452"/>
            <a:ext cx="12192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collision.gameObject.CompareTag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GEnemy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GEnemy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GameObject.FindGameObjectWithTag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==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Color(157 / 255f, 196 / 255f, 87 / 255f,255 / 255f))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가진 오브젝트의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해당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설정값이면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EnemyMoving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&gt;().Hp -= 1;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체력을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깍는다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collision.gameObject.CompareTag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BEnemy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BEnemy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GameObject.FindGameObjectWithTag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==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Color(115 / 255f, 190 / 255f, 213 / 255f,255 / 255f))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태그를 가진 오브젝트의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해당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설정값이면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EnemyMoving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&gt;().Hp -= 1;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체력을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깍는다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collision.gameObject.CompareTag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WEnemy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태그이름이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WEnemy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GameObject.FindGameObjectWithTag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PlayerBullet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SpriteRenderer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&gt;().color ==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Color.white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collision.gameObject.GetComponent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EnemyMoving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&gt;().Hp -= 1;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적의 체력을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깍는다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5BB1-4EE3-76BB-E4C2-3C5E45D82C04}"/>
              </a:ext>
            </a:extLst>
          </p:cNvPr>
          <p:cNvSpPr txBox="1"/>
          <p:nvPr/>
        </p:nvSpPr>
        <p:spPr>
          <a:xfrm>
            <a:off x="3577587" y="217239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특정 오브젝트와의 상호작용</a:t>
            </a:r>
          </a:p>
        </p:txBody>
      </p:sp>
    </p:spTree>
    <p:extLst>
      <p:ext uri="{BB962C8B-B14F-4D97-AF65-F5344CB8AC3E}">
        <p14:creationId xmlns:p14="http://schemas.microsoft.com/office/powerpoint/2010/main" val="30242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0" y="0"/>
            <a:ext cx="164477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벤치마킹 게임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026" name="Picture 2" descr="Steam의 Pepo">
            <a:extLst>
              <a:ext uri="{FF2B5EF4-FFF2-40B4-BE49-F238E27FC236}">
                <a16:creationId xmlns:a16="http://schemas.microsoft.com/office/drawing/2014/main" id="{FB25A93C-9527-5C41-6CD3-22D66780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4" y="940857"/>
            <a:ext cx="4045788" cy="227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F637DC-66EA-9591-EEEA-34155334F8D9}"/>
              </a:ext>
            </a:extLst>
          </p:cNvPr>
          <p:cNvSpPr txBox="1"/>
          <p:nvPr/>
        </p:nvSpPr>
        <p:spPr>
          <a:xfrm>
            <a:off x="405204" y="3214208"/>
            <a:ext cx="1111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</a:rPr>
              <a:t>&lt;Pepo </a:t>
            </a:r>
            <a:r>
              <a:rPr lang="ko-KR" altLang="en-US" sz="1200" dirty="0">
                <a:latin typeface="맑은 고딕" panose="020B0503020000020004" pitchFamily="50" charset="-127"/>
              </a:rPr>
              <a:t>게임</a:t>
            </a:r>
            <a:r>
              <a:rPr lang="en-US" altLang="ko-KR" sz="1200" dirty="0">
                <a:latin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E2E2F7-849C-32EE-86BA-8FA29A4F61DA}"/>
              </a:ext>
            </a:extLst>
          </p:cNvPr>
          <p:cNvCxnSpPr>
            <a:cxnSpLocks/>
          </p:cNvCxnSpPr>
          <p:nvPr/>
        </p:nvCxnSpPr>
        <p:spPr>
          <a:xfrm>
            <a:off x="0" y="3623094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E51136B-5854-A402-56BA-8ABC6012C008}"/>
              </a:ext>
            </a:extLst>
          </p:cNvPr>
          <p:cNvSpPr txBox="1"/>
          <p:nvPr/>
        </p:nvSpPr>
        <p:spPr>
          <a:xfrm>
            <a:off x="1143000" y="3700768"/>
            <a:ext cx="9906000" cy="2774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KoPubWorld돋움체 Medium" panose="00000600000000000000" pitchFamily="2" charset="-127"/>
              </a:rPr>
              <a:t>벤치마킹 게임 </a:t>
            </a:r>
            <a:r>
              <a:rPr lang="en-US" altLang="ko-KR" sz="1600" dirty="0">
                <a:latin typeface="+mn-ea"/>
                <a:cs typeface="KoPubWorld돋움체 Medium" panose="000006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Pepo (2D </a:t>
            </a:r>
            <a:r>
              <a:rPr lang="ko-KR" altLang="en-US" sz="1400" dirty="0" err="1">
                <a:latin typeface="+mn-ea"/>
                <a:cs typeface="KoPubWorld돋움체 Medium" panose="00000600000000000000" pitchFamily="2" charset="-127"/>
              </a:rPr>
              <a:t>플랫포머</a:t>
            </a:r>
            <a:r>
              <a:rPr lang="ko-KR" altLang="en-US" sz="1400" dirty="0">
                <a:latin typeface="+mn-ea"/>
                <a:cs typeface="KoPubWorld돋움체 Medium" panose="00000600000000000000" pitchFamily="2" charset="-127"/>
              </a:rPr>
              <a:t> 액션 슈팅</a:t>
            </a: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KoPubWorld돋움체 Medium" panose="00000600000000000000" pitchFamily="2" charset="-127"/>
              </a:rPr>
              <a:t>설명</a:t>
            </a:r>
            <a:endParaRPr lang="en-US" altLang="ko-KR" sz="1600" dirty="0">
              <a:latin typeface="+mn-ea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+mn-ea"/>
                <a:cs typeface="KoPubWorld돋움체 Medium" panose="00000600000000000000" pitchFamily="2" charset="-127"/>
              </a:rPr>
              <a:t>빨</a:t>
            </a: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solidFill>
                  <a:srgbClr val="00B0F0"/>
                </a:solidFill>
                <a:latin typeface="+mn-ea"/>
                <a:cs typeface="KoPubWorld돋움체 Medium" panose="00000600000000000000" pitchFamily="2" charset="-127"/>
              </a:rPr>
              <a:t>파</a:t>
            </a: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,</a:t>
            </a:r>
            <a:r>
              <a:rPr lang="ko-KR" altLang="en-US" sz="1400" dirty="0">
                <a:solidFill>
                  <a:srgbClr val="F1EE17"/>
                </a:solidFill>
                <a:latin typeface="+mn-ea"/>
                <a:cs typeface="KoPubWorld돋움체 Medium" panose="00000600000000000000" pitchFamily="2" charset="-127"/>
              </a:rPr>
              <a:t>노</a:t>
            </a:r>
            <a:r>
              <a:rPr lang="ko-KR" altLang="en-US" sz="1400" dirty="0">
                <a:latin typeface="+mn-ea"/>
                <a:cs typeface="KoPubWorld돋움체 Medium" panose="00000600000000000000" pitchFamily="2" charset="-127"/>
              </a:rPr>
              <a:t> 삼색의 공격으로 같은 색의 오브젝트만 파괴가능한 시스템을 이용한 보스 중심의 게임</a:t>
            </a:r>
            <a:endParaRPr lang="en-US" altLang="ko-KR" sz="1400" dirty="0">
              <a:latin typeface="+mn-ea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+mn-ea"/>
                <a:cs typeface="KoPubWorld돋움체 Medium" panose="00000600000000000000" pitchFamily="2" charset="-127"/>
              </a:rPr>
              <a:t>차별화 한 내용 </a:t>
            </a:r>
            <a:endParaRPr lang="en-US" altLang="ko-KR" sz="1600" b="1" dirty="0">
              <a:latin typeface="+mn-ea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1. ‘Pepo’</a:t>
            </a:r>
            <a:r>
              <a:rPr lang="ko-KR" altLang="en-US" sz="1400" dirty="0">
                <a:latin typeface="+mn-ea"/>
                <a:cs typeface="KoPubWorld돋움체 Medium" panose="00000600000000000000" pitchFamily="2" charset="-127"/>
              </a:rPr>
              <a:t>는 삼색의 공격을 </a:t>
            </a:r>
            <a:r>
              <a:rPr lang="ko-KR" altLang="en-US" sz="1400" b="1" dirty="0">
                <a:latin typeface="+mn-ea"/>
                <a:cs typeface="KoPubWorld돋움체 Medium" panose="00000600000000000000" pitchFamily="2" charset="-127"/>
              </a:rPr>
              <a:t>키다운으로 조건 없이 변화</a:t>
            </a:r>
            <a:r>
              <a:rPr lang="ko-KR" altLang="en-US" sz="1400" dirty="0">
                <a:latin typeface="+mn-ea"/>
                <a:cs typeface="KoPubWorld돋움체 Medium" panose="00000600000000000000" pitchFamily="2" charset="-127"/>
              </a:rPr>
              <a:t>시킬 수 있지만</a:t>
            </a: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   </a:t>
            </a:r>
            <a:r>
              <a:rPr lang="ko-KR" altLang="en-US" sz="1400" dirty="0">
                <a:latin typeface="+mn-ea"/>
                <a:cs typeface="KoPubWorld돋움체 Medium" panose="00000600000000000000" pitchFamily="2" charset="-127"/>
              </a:rPr>
              <a:t>이 게임에선 </a:t>
            </a:r>
            <a:r>
              <a:rPr lang="ko-KR" altLang="en-US" sz="1400" b="1" dirty="0">
                <a:latin typeface="+mn-ea"/>
                <a:cs typeface="KoPubWorld돋움체 Medium" panose="00000600000000000000" pitchFamily="2" charset="-127"/>
              </a:rPr>
              <a:t>외부 오브젝트와의 상호작용을 통해 색 공격의 변화</a:t>
            </a:r>
            <a:r>
              <a:rPr lang="ko-KR" altLang="en-US" sz="1400" dirty="0">
                <a:latin typeface="+mn-ea"/>
                <a:cs typeface="KoPubWorld돋움체 Medium" panose="00000600000000000000" pitchFamily="2" charset="-127"/>
              </a:rPr>
              <a:t>를 줄 수 있게 만듦</a:t>
            </a: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atin typeface="+mn-ea"/>
                <a:cs typeface="KoPubWorld돋움체 Medium" panose="00000600000000000000" pitchFamily="2" charset="-127"/>
              </a:rPr>
              <a:t>게임 목표가 </a:t>
            </a: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PEPO</a:t>
            </a:r>
            <a:r>
              <a:rPr lang="ko-KR" altLang="en-US" sz="1400" dirty="0">
                <a:latin typeface="+mn-ea"/>
                <a:cs typeface="KoPubWorld돋움체 Medium" panose="00000600000000000000" pitchFamily="2" charset="-127"/>
              </a:rPr>
              <a:t>는 보스 처치라면 이 게임은 정해진 수의 적을 처치하기만 하면 됨</a:t>
            </a:r>
            <a:r>
              <a:rPr lang="en-US" altLang="ko-KR" sz="1400" dirty="0">
                <a:latin typeface="+mn-ea"/>
                <a:cs typeface="KoPubWorld돋움체 Medium" panose="00000600000000000000" pitchFamily="2" charset="-127"/>
              </a:rPr>
              <a:t>. </a:t>
            </a:r>
          </a:p>
        </p:txBody>
      </p:sp>
      <p:pic>
        <p:nvPicPr>
          <p:cNvPr id="1030" name="Picture 6" descr="Steam의 Pepo">
            <a:extLst>
              <a:ext uri="{FF2B5EF4-FFF2-40B4-BE49-F238E27FC236}">
                <a16:creationId xmlns:a16="http://schemas.microsoft.com/office/drawing/2014/main" id="{F00F272B-9F98-F252-BC3D-AE762964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010" y="940857"/>
            <a:ext cx="4045788" cy="227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E035FB-140D-8E0A-3921-A8E7C10F7D58}"/>
              </a:ext>
            </a:extLst>
          </p:cNvPr>
          <p:cNvSpPr txBox="1"/>
          <p:nvPr/>
        </p:nvSpPr>
        <p:spPr>
          <a:xfrm>
            <a:off x="7741010" y="3214208"/>
            <a:ext cx="1265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</a:rPr>
              <a:t>&lt;Pepo </a:t>
            </a:r>
            <a:r>
              <a:rPr lang="ko-KR" altLang="en-US" sz="1200" dirty="0">
                <a:latin typeface="맑은 고딕" panose="020B0503020000020004" pitchFamily="50" charset="-127"/>
              </a:rPr>
              <a:t>타이틀</a:t>
            </a:r>
            <a:r>
              <a:rPr lang="en-US" altLang="ko-KR" sz="1200" dirty="0">
                <a:latin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</a:endParaRPr>
          </a:p>
        </p:txBody>
      </p:sp>
      <p:pic>
        <p:nvPicPr>
          <p:cNvPr id="6" name="Picture 2" descr="컬러 물감을 발사하는 페포와 돌연변이 보스와의 한판 대결! 페포(PEPO) 데모 공개! on STOVE">
            <a:extLst>
              <a:ext uri="{FF2B5EF4-FFF2-40B4-BE49-F238E27FC236}">
                <a16:creationId xmlns:a16="http://schemas.microsoft.com/office/drawing/2014/main" id="{37B14511-13BD-B15B-B7CF-AEFF2E72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405" y="940857"/>
            <a:ext cx="2645192" cy="22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D2F0F2-6E72-AA2F-1CEC-2FFD365BEE40}"/>
              </a:ext>
            </a:extLst>
          </p:cNvPr>
          <p:cNvSpPr txBox="1"/>
          <p:nvPr/>
        </p:nvSpPr>
        <p:spPr>
          <a:xfrm>
            <a:off x="4773405" y="3209223"/>
            <a:ext cx="1111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</a:rPr>
              <a:t>&lt;Pepo </a:t>
            </a:r>
            <a:r>
              <a:rPr lang="ko-KR" altLang="en-US" sz="1200" dirty="0">
                <a:latin typeface="맑은 고딕" panose="020B0503020000020004" pitchFamily="50" charset="-127"/>
              </a:rPr>
              <a:t>소개</a:t>
            </a:r>
            <a:r>
              <a:rPr lang="en-US" altLang="ko-KR" sz="1200" dirty="0">
                <a:latin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536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11" y="720630"/>
            <a:ext cx="8543925" cy="557213"/>
          </a:xfrm>
        </p:spPr>
        <p:txBody>
          <a:bodyPr>
            <a:noAutofit/>
          </a:bodyPr>
          <a:lstStyle/>
          <a:p>
            <a:b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</a:br>
            <a:r>
              <a:rPr lang="en-US" altLang="ko-KR" sz="5688" b="1" dirty="0" err="1"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b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</a:br>
            <a:r>
              <a:rPr lang="en-US" altLang="ko-KR" sz="5688" b="1" dirty="0" err="1">
                <a:ea typeface="맑은 고딕" panose="020B0503020000020004" pitchFamily="50" charset="-127"/>
                <a:cs typeface="둥근모꼴" panose="020B0500000000000000" pitchFamily="50" charset="-127"/>
              </a:rPr>
              <a:t>EnemyBullet</a:t>
            </a:r>
            <a:endParaRPr lang="ko-KR" altLang="en-US" sz="5688" b="1" dirty="0"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1E48-9E5F-881D-8DA8-66B904175E15}"/>
              </a:ext>
            </a:extLst>
          </p:cNvPr>
          <p:cNvSpPr txBox="1"/>
          <p:nvPr/>
        </p:nvSpPr>
        <p:spPr>
          <a:xfrm>
            <a:off x="1240537" y="2170197"/>
            <a:ext cx="7025440" cy="717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움직이는 오브젝트에는 오브젝트를 움직일 수 있는 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컨트롤러 스크립트가 필요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6A95-9D48-6457-13A3-AE07D95572F7}"/>
              </a:ext>
            </a:extLst>
          </p:cNvPr>
          <p:cNvSpPr txBox="1"/>
          <p:nvPr/>
        </p:nvSpPr>
        <p:spPr>
          <a:xfrm>
            <a:off x="1240537" y="2924766"/>
            <a:ext cx="2926180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자동 이동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지동 공격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사망 시 코인 드랍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4BF3AE-E05B-B09B-AABC-5DED8F5581B6}"/>
              </a:ext>
            </a:extLst>
          </p:cNvPr>
          <p:cNvGrpSpPr/>
          <p:nvPr/>
        </p:nvGrpSpPr>
        <p:grpSpPr>
          <a:xfrm>
            <a:off x="4377738" y="5506798"/>
            <a:ext cx="6671265" cy="766168"/>
            <a:chOff x="49027" y="-14288"/>
            <a:chExt cx="8122304" cy="9429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696C73-3101-CCD1-816C-DC791A96D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7E2511B-1566-5A1D-9D0C-4088CF08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02EC967-8C9D-600E-D1FA-B4F6EBF8C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946" r="100000"/>
            <a:stretch/>
          </p:blipFill>
          <p:spPr>
            <a:xfrm>
              <a:off x="8116019" y="0"/>
              <a:ext cx="45226" cy="92868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77ED80-3AB1-8226-7DF7-F7CAD4D4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0388D7-B68C-12FD-2BD7-F9DC6EB3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251876-93BB-7EF0-2E09-0D677FC5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7B6A82-EDEB-B581-82C4-0AD33CEE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481" y="0"/>
              <a:ext cx="914400" cy="9286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8E29EF-840B-9564-EC33-6FF3A3A9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692" y="-14288"/>
              <a:ext cx="914400" cy="92868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9D96C3-91E0-1F6D-D598-398130C86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292" y="0"/>
              <a:ext cx="914400" cy="9286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5ED45E9-4BC9-8548-6822-7DA3F900C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7" y="-14288"/>
              <a:ext cx="914400" cy="9286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7DBF82-9C70-F487-9465-CECAF9C4D850}"/>
              </a:ext>
            </a:extLst>
          </p:cNvPr>
          <p:cNvGrpSpPr/>
          <p:nvPr/>
        </p:nvGrpSpPr>
        <p:grpSpPr>
          <a:xfrm rot="5400000">
            <a:off x="8234264" y="2706633"/>
            <a:ext cx="4881944" cy="754559"/>
            <a:chOff x="3131850" y="0"/>
            <a:chExt cx="5943795" cy="92868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7226A2-8E1B-7D8A-255F-0ECD7B189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6AB493A-D119-598E-53D3-30BB2CEE4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2A6977-9C4A-115F-DF65-52FECA7E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E6442B-E040-A115-5352-D999756F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CC241E-C8FD-D50C-E51E-69883093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6C7BD1-9A6E-C8AE-0E6A-3C0C7026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A9C6E14-4AD7-DDF8-30C7-3BBB477F1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8DD2F9BE-C189-F56D-27EB-435AABFE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743" y="4746688"/>
            <a:ext cx="789384" cy="735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1689A7-797D-59CB-2C6C-CA7AFF63D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476886" y="4394982"/>
            <a:ext cx="1609725" cy="11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52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8D8B33B-685C-3BFA-9B15-182A9239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39" y="1317981"/>
            <a:ext cx="2445815" cy="48642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34C2F77-9B9B-DABE-E4FB-B9A77BA4F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066" y="1317981"/>
            <a:ext cx="2445815" cy="48642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123D6F-43A4-1BCB-57C1-459BD9D99C14}"/>
              </a:ext>
            </a:extLst>
          </p:cNvPr>
          <p:cNvSpPr txBox="1"/>
          <p:nvPr/>
        </p:nvSpPr>
        <p:spPr>
          <a:xfrm>
            <a:off x="3272402" y="187478"/>
            <a:ext cx="5041899" cy="317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오브젝트에 </a:t>
            </a:r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Physics 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추가하기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A9F02-4F41-DFBC-95C5-52A95A479F32}"/>
              </a:ext>
            </a:extLst>
          </p:cNvPr>
          <p:cNvSpPr txBox="1"/>
          <p:nvPr/>
        </p:nvSpPr>
        <p:spPr>
          <a:xfrm>
            <a:off x="6481666" y="5528026"/>
            <a:ext cx="3146186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Rigidbody</a:t>
            </a: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2D,</a:t>
            </a:r>
          </a:p>
          <a:p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Capsule Collider 2D 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사용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486C7FC-298F-F823-52E8-8272E6F64F24}"/>
              </a:ext>
            </a:extLst>
          </p:cNvPr>
          <p:cNvSpPr/>
          <p:nvPr/>
        </p:nvSpPr>
        <p:spPr>
          <a:xfrm>
            <a:off x="4015211" y="4606612"/>
            <a:ext cx="1194435" cy="18859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맑은 고딕" panose="020B0503020000020004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6F6085-18BB-11D4-13C4-926CFD3A9F36}"/>
              </a:ext>
            </a:extLst>
          </p:cNvPr>
          <p:cNvSpPr/>
          <p:nvPr/>
        </p:nvSpPr>
        <p:spPr>
          <a:xfrm>
            <a:off x="1348212" y="4003362"/>
            <a:ext cx="1194435" cy="18859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053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53D15-056E-F551-EFCE-829B13679147}"/>
              </a:ext>
            </a:extLst>
          </p:cNvPr>
          <p:cNvSpPr txBox="1"/>
          <p:nvPr/>
        </p:nvSpPr>
        <p:spPr>
          <a:xfrm>
            <a:off x="0" y="796967"/>
            <a:ext cx="975995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2B91A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EnemyMoving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MonoBehaviour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Rigidbody2D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물리적 행동을 위한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Rigidbody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2D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컴포넌트 값</a:t>
            </a:r>
            <a:endParaRPr lang="en-US" altLang="ko-KR" sz="14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Animator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anim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애니메이션 값을 받기 위한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애니메이터</a:t>
            </a:r>
            <a:endParaRPr lang="en-US" altLang="ko-KR" sz="14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bullet;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총알 오브젝트를 받아올 게임 오브젝트</a:t>
            </a:r>
            <a:endParaRPr lang="en-US" altLang="ko-KR" sz="14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다음 행동 변수 및 방향</a:t>
            </a:r>
            <a:endParaRPr lang="en-US" altLang="ko-KR" sz="14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distance;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레이케스트로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받아올 사정거리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-&gt; (3)</a:t>
            </a:r>
            <a:endParaRPr lang="en-US" altLang="ko-KR" sz="14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atkDistance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레이케스트로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받아올 공격 개시 거리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-&gt; (3)</a:t>
            </a:r>
            <a:endParaRPr lang="en-US" altLang="ko-KR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cooltime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 기본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설정값</a:t>
            </a:r>
            <a:endParaRPr lang="en-US" altLang="ko-KR" sz="14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currenttime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쿨타임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-&gt; (3)</a:t>
            </a:r>
            <a:endParaRPr lang="en-US" altLang="ko-KR" sz="14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Hp;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적의 체력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-&gt; (1)</a:t>
            </a:r>
            <a:endParaRPr lang="en-US" altLang="ko-KR" sz="1400" dirty="0">
              <a:solidFill>
                <a:srgbClr val="008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List&lt;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coin =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List&lt;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&gt;();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사망 시 생성할 코인을 위한 리스트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0B72A68-CD3E-C07C-89E9-3690A430D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28" b="32529"/>
          <a:stretch/>
        </p:blipFill>
        <p:spPr>
          <a:xfrm>
            <a:off x="7220698" y="1541923"/>
            <a:ext cx="4037104" cy="31267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2CE4F39-5098-AEBB-68EF-20A4666860D6}"/>
              </a:ext>
            </a:extLst>
          </p:cNvPr>
          <p:cNvSpPr txBox="1"/>
          <p:nvPr/>
        </p:nvSpPr>
        <p:spPr>
          <a:xfrm>
            <a:off x="3339407" y="239754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적의 기본값 설정하기</a:t>
            </a:r>
          </a:p>
        </p:txBody>
      </p:sp>
    </p:spTree>
    <p:extLst>
      <p:ext uri="{BB962C8B-B14F-4D97-AF65-F5344CB8AC3E}">
        <p14:creationId xmlns:p14="http://schemas.microsoft.com/office/powerpoint/2010/main" val="251449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CB26AE-5F1F-8D01-741C-B20CCB06E7B6}"/>
              </a:ext>
            </a:extLst>
          </p:cNvPr>
          <p:cNvSpPr txBox="1"/>
          <p:nvPr/>
        </p:nvSpPr>
        <p:spPr>
          <a:xfrm>
            <a:off x="0" y="796967"/>
            <a:ext cx="990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Start()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&lt;Rigidbody2D&gt;();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//Rigidbody2D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컴포넌트의 값을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rigidbody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불러온다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anim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&lt;Animator&gt;();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//Animator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컴포넌트의 값을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anim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불러온다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Think();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//Think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함수를 호출한다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//Think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함수는 적의 이동방향과 이미지 변경에 대한 알고리즘을 작성함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04D14-21C3-C8AC-12EA-1AFAABA75E6E}"/>
              </a:ext>
            </a:extLst>
          </p:cNvPr>
          <p:cNvSpPr txBox="1"/>
          <p:nvPr/>
        </p:nvSpPr>
        <p:spPr>
          <a:xfrm>
            <a:off x="3347358" y="239754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컴포넌트와 애니메이션</a:t>
            </a:r>
          </a:p>
        </p:txBody>
      </p:sp>
    </p:spTree>
    <p:extLst>
      <p:ext uri="{BB962C8B-B14F-4D97-AF65-F5344CB8AC3E}">
        <p14:creationId xmlns:p14="http://schemas.microsoft.com/office/powerpoint/2010/main" val="2353623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녹화_2022_06_08_23_58_11_614">
            <a:hlinkClick r:id="" action="ppaction://media"/>
            <a:extLst>
              <a:ext uri="{FF2B5EF4-FFF2-40B4-BE49-F238E27FC236}">
                <a16:creationId xmlns:a16="http://schemas.microsoft.com/office/drawing/2014/main" id="{514F04E8-A073-BB02-7AD4-1829F64915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45" end="9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5" y="4147004"/>
            <a:ext cx="3404124" cy="2353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157962-A87F-2CC8-5074-1F1F8D4B1BB1}"/>
              </a:ext>
            </a:extLst>
          </p:cNvPr>
          <p:cNvSpPr txBox="1"/>
          <p:nvPr/>
        </p:nvSpPr>
        <p:spPr>
          <a:xfrm>
            <a:off x="0" y="801449"/>
            <a:ext cx="99060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FixedUpdate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이동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rigidBody.velocity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rigidBody.velocity.y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nextMove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값만큼 연속해서 움직인다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낭떨어지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체크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Vector2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frontVector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rigidBody.position.x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* 0.3f,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rigidBody.position.y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frontVector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죄표값을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적 오브젝트보다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*0.3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만큼 더 앞에 위치하도록 한다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Debug.DrawRay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Vector2.down,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Color(0, 1, 0));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레이캐스트를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초록색으로 해서 눈에 보이도록 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RaycastHit2D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rayHit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Physics2D.Raycast(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frontVector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Vector2.down, 1,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LayerMask.GetMask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"platform"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레이어 이름이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platform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오브젝트에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frontVector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위치에서 아래방향으로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만큼 쏘아진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레이캐스트를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rayHit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	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선언한다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rayHit.collider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//null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은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레이케스트가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아무것도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맞은것이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없을 경우를 지칭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Turn();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//Turn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함수를 호출한다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AF02BB-F7DC-6664-DC44-999626A1571F}"/>
              </a:ext>
            </a:extLst>
          </p:cNvPr>
          <p:cNvSpPr txBox="1"/>
          <p:nvPr/>
        </p:nvSpPr>
        <p:spPr>
          <a:xfrm>
            <a:off x="3347358" y="239755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이동과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낭떨어지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체크 함수</a:t>
            </a:r>
          </a:p>
        </p:txBody>
      </p:sp>
    </p:spTree>
    <p:extLst>
      <p:ext uri="{BB962C8B-B14F-4D97-AF65-F5344CB8AC3E}">
        <p14:creationId xmlns:p14="http://schemas.microsoft.com/office/powerpoint/2010/main" val="66205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255D6-0FAE-B37E-246B-6AAC807B926C}"/>
              </a:ext>
            </a:extLst>
          </p:cNvPr>
          <p:cNvSpPr txBox="1"/>
          <p:nvPr/>
        </p:nvSpPr>
        <p:spPr>
          <a:xfrm>
            <a:off x="3347358" y="239754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 방향과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공격체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발사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DCFD2-760C-9E5B-63DE-1E3554A6C490}"/>
              </a:ext>
            </a:extLst>
          </p:cNvPr>
          <p:cNvSpPr txBox="1"/>
          <p:nvPr/>
        </p:nvSpPr>
        <p:spPr>
          <a:xfrm>
            <a:off x="0" y="801730"/>
            <a:ext cx="112014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적 공격방향 설정 및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공격체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발사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transform.localScale.x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6)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오브젝트의 스케일 값이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6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이면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Debug.DrawRay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Vector2.right * distance,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Color(1, 0, 0));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레이캐스트를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빨간색으로 해서 눈에 보이도록 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RaycastHit2D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raycastR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Physics2D.Raycast(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transform.right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distance,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LayerMask.GetMask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"Player"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레이어 이름이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Player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오브젝트에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distance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만큼 오른쪽으로 쏘아진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레이캐스트를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raycastR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선언한다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raycastR.collider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!=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레이케스트가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맞은것이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있을 경우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(Vector2.Distance(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raycastR.collider.transform.position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&lt;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atkDistance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공격 사정거리보다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raycastR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와 충돌한 오브젝트의 거리가 짧으면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currenttime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&lt;= 0)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        Instantiate(bullet,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+ 0.9f,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transform.rotation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	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오브젝트의 오른쪽으로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0.9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만큼 더 간 거리에서 총알 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currenttime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cooltime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발사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기본설정값을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설정한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값으로 초기화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"Attack"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공격 애니메이션을 실행한다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currenttime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-=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발사 기본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설정값은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게임시간단위만큼 줄어든다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 -1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씩이 아닌 진짜 시계단위 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맞은 것이 없으면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"Attack"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공격 애니메이션을 중지한다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751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255D6-0FAE-B37E-246B-6AAC807B926C}"/>
              </a:ext>
            </a:extLst>
          </p:cNvPr>
          <p:cNvSpPr txBox="1"/>
          <p:nvPr/>
        </p:nvSpPr>
        <p:spPr>
          <a:xfrm>
            <a:off x="3347358" y="239754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 방향과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공격체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발사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DCFD2-760C-9E5B-63DE-1E3554A6C490}"/>
              </a:ext>
            </a:extLst>
          </p:cNvPr>
          <p:cNvSpPr txBox="1"/>
          <p:nvPr/>
        </p:nvSpPr>
        <p:spPr>
          <a:xfrm>
            <a:off x="0" y="796967"/>
            <a:ext cx="12192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transform.localScale.x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-6)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오브젝트의 스케일 값이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-6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Debug.DrawRay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Vector2.left * distance,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Color(1, 0, 0));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레이캐스트를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빨간색으로 해서 눈에 보이도록 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RaycastHit2D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raycastL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Physics2D.Raycast(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transform.right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* -1f, distance,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LayerMask.GetMask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"Player"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)); 	 	         	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레이어 이름이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Player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오브젝트에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distance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만큼 왼쪽으로 쏘아진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레이캐스트를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raycastR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선언한다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raycastL.collider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!=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레이케스트가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맞은 것이 있을 경우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(Vector2.Distance(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raycastL.collider.transform.position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&lt;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atkDistance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공격 사정거리보다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raycastL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과 충돌한 오브젝트의 거리가 짧으면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currenttime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&lt;= 0)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타임이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        Instantiate(bullet,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Vector2(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- 0.9f,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transform.rotation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오브젝트의 왼쪽으로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0.9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만큼 더 간 거리에서 총알 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currenttime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cooltime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발사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기본설정값을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설정한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값으로 초기화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"Attack"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공격 애니메이션을 실행한다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currenttime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-=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발사 기본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설정값은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게임시간단위만큼 줄어든다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 -1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씩이 아닌 진짜 시계단위  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맞은 것이 없으면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"Attack"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공격 애니메이션을 중지한다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녹화_2022_06_08_23_59_04_122">
            <a:hlinkClick r:id="" action="ppaction://media"/>
            <a:extLst>
              <a:ext uri="{FF2B5EF4-FFF2-40B4-BE49-F238E27FC236}">
                <a16:creationId xmlns:a16="http://schemas.microsoft.com/office/drawing/2014/main" id="{61AB108B-3FB4-E470-327A-9902801335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312" end="67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43925" y="4980134"/>
            <a:ext cx="2823468" cy="16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8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36E29F-873C-BC90-717C-1D7DECBB62CC}"/>
              </a:ext>
            </a:extLst>
          </p:cNvPr>
          <p:cNvSpPr txBox="1"/>
          <p:nvPr/>
        </p:nvSpPr>
        <p:spPr>
          <a:xfrm>
            <a:off x="0" y="796967"/>
            <a:ext cx="88736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(Hp &lt;= 0)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//Hp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StartCoroutine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(Die());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//Die()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함수를 호출 딜레이를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걸어둔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것이 있기에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StartCoroutine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을 사용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420A3-0719-87AF-C0EC-EB580EB5162C}"/>
              </a:ext>
            </a:extLst>
          </p:cNvPr>
          <p:cNvSpPr txBox="1"/>
          <p:nvPr/>
        </p:nvSpPr>
        <p:spPr>
          <a:xfrm>
            <a:off x="3347358" y="239754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사망 조건 함수</a:t>
            </a:r>
          </a:p>
        </p:txBody>
      </p:sp>
    </p:spTree>
    <p:extLst>
      <p:ext uri="{BB962C8B-B14F-4D97-AF65-F5344CB8AC3E}">
        <p14:creationId xmlns:p14="http://schemas.microsoft.com/office/powerpoint/2010/main" val="3063027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C5CB5-7EB5-CA10-119A-341A76680E0C}"/>
              </a:ext>
            </a:extLst>
          </p:cNvPr>
          <p:cNvSpPr txBox="1"/>
          <p:nvPr/>
        </p:nvSpPr>
        <p:spPr>
          <a:xfrm>
            <a:off x="3347358" y="239754"/>
            <a:ext cx="305752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다음 행동 알고리즘 구현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9A57ED-8C76-C58A-7679-2824799DA9A3}"/>
              </a:ext>
            </a:extLst>
          </p:cNvPr>
          <p:cNvSpPr txBox="1"/>
          <p:nvPr/>
        </p:nvSpPr>
        <p:spPr>
          <a:xfrm>
            <a:off x="0" y="796967"/>
            <a:ext cx="990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행동을 변경해줄 함수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-&gt;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방향전환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재귀함수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-&gt;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자기 자신을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Think()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적 오브젝트가 자동으로 좌 우 정지 행동을 하는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다음 활동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Random.Range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(-1, 2);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최소값은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랜덤값에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포함되나 최대값은 포함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x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스프라이트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애니메이션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anim.SetInteger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WalkSpeed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스프라이트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방향전환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!= 0)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nextMove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 아니면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-1)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nextMove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transform.localScale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Vector2(-6, 6);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스케일값을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-6,6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1)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nextMove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transform.localScale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Vector2(6, 6);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스케일값을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6,6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재귀함수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자기자신을 호출해 반복행위를 하는 기능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nextThinkTime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Random.Range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(2f, 4f);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다음 함수 호출 시간을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2~3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초의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랜덤값을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nextThinkTime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대입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Invoke(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"Think"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nextThinkTime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Think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함수를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nextThinkTime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뒤에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5634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73D70-A6A4-8391-E65E-3871369E42AA}"/>
              </a:ext>
            </a:extLst>
          </p:cNvPr>
          <p:cNvSpPr txBox="1"/>
          <p:nvPr/>
        </p:nvSpPr>
        <p:spPr>
          <a:xfrm>
            <a:off x="0" y="796968"/>
            <a:ext cx="990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Turn()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적이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낭떨어지에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가면 뒤도는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*= -1;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nectMove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값을 반대로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-1)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nextMove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transform.localScale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Vector2(-6, 6);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스케일값을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-6,6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nextMove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1)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nextMove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transform.localScale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Vector2(6, 6);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스케일값을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6,6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CancelInvoke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//Think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Invoke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전부 취소한다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Invoke(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"Think"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3);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//3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초후에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다시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Think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함수를 호출한다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CB0A8E-4BCF-720F-A3F9-FBFACF46859F}"/>
              </a:ext>
            </a:extLst>
          </p:cNvPr>
          <p:cNvSpPr txBox="1"/>
          <p:nvPr/>
        </p:nvSpPr>
        <p:spPr>
          <a:xfrm>
            <a:off x="3347361" y="239755"/>
            <a:ext cx="412686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낭떨어지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접촉 시 다음 행동 알고리즘</a:t>
            </a:r>
          </a:p>
        </p:txBody>
      </p:sp>
    </p:spTree>
    <p:extLst>
      <p:ext uri="{BB962C8B-B14F-4D97-AF65-F5344CB8AC3E}">
        <p14:creationId xmlns:p14="http://schemas.microsoft.com/office/powerpoint/2010/main" val="72086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0" y="0"/>
            <a:ext cx="1749484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ko-KR" altLang="en-US" sz="1600" b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플레이 방법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9" name="그림 18" descr="텍스트, 하늘, 실외이(가) 표시된 사진&#10;&#10;자동 생성된 설명">
            <a:extLst>
              <a:ext uri="{FF2B5EF4-FFF2-40B4-BE49-F238E27FC236}">
                <a16:creationId xmlns:a16="http://schemas.microsoft.com/office/drawing/2014/main" id="{F73AD096-F4C4-9C10-F52D-37A48CA96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9" y="840114"/>
            <a:ext cx="3744056" cy="21316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DDAF44-CA86-A460-6611-449858373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35" y="840120"/>
            <a:ext cx="3747448" cy="21316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F50684-3A78-B503-C6D6-D99845A90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72" y="840117"/>
            <a:ext cx="3747448" cy="2131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FA3C62-E44A-9359-25E5-6B603C397265}"/>
              </a:ext>
            </a:extLst>
          </p:cNvPr>
          <p:cNvSpPr txBox="1"/>
          <p:nvPr/>
        </p:nvSpPr>
        <p:spPr>
          <a:xfrm>
            <a:off x="4163133" y="3028027"/>
            <a:ext cx="3744056" cy="264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게임의 특별한 기능 </a:t>
            </a:r>
            <a:r>
              <a:rPr lang="en-US" altLang="ko-KR" sz="1400" b="1" dirty="0"/>
              <a:t>1</a:t>
            </a:r>
          </a:p>
          <a:p>
            <a:endParaRPr lang="en-US" altLang="ko-KR" sz="1400" dirty="0"/>
          </a:p>
          <a:p>
            <a:r>
              <a:rPr lang="ko-KR" altLang="en-US" sz="1400" dirty="0"/>
              <a:t>자동 색 변경 오브젝트 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플레이어와 충돌 시 </a:t>
            </a:r>
            <a:r>
              <a:rPr lang="ko-KR" altLang="en-US" sz="1200" b="1" dirty="0"/>
              <a:t>오브젝트의 색</a:t>
            </a:r>
            <a:r>
              <a:rPr lang="ko-KR" altLang="en-US" sz="1200" dirty="0"/>
              <a:t>으로 </a:t>
            </a:r>
            <a:endParaRPr lang="en-US" altLang="ko-KR" sz="1200" dirty="0"/>
          </a:p>
          <a:p>
            <a:r>
              <a:rPr lang="ko-KR" altLang="en-US" sz="1200" b="1" dirty="0"/>
              <a:t>플레이어의 색</a:t>
            </a:r>
            <a:r>
              <a:rPr lang="ko-KR" altLang="en-US" sz="1200" dirty="0"/>
              <a:t>이 변경 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1. </a:t>
            </a:r>
            <a:r>
              <a:rPr lang="ko-KR" altLang="en-US" sz="1200" dirty="0"/>
              <a:t>이 오브젝트를 </a:t>
            </a:r>
            <a:r>
              <a:rPr lang="ko-KR" altLang="en-US" sz="1200" dirty="0" err="1"/>
              <a:t>맵에</a:t>
            </a:r>
            <a:r>
              <a:rPr lang="ko-KR" altLang="en-US" sz="1200" dirty="0"/>
              <a:t> 배치함으로써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   플레이어의 몬스터 처치에 대한 간편성이 증가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직접 변경하지 않는다는 점에서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</a:t>
            </a:r>
            <a:r>
              <a:rPr lang="ko-KR" altLang="en-US" sz="1200" dirty="0"/>
              <a:t>게임의 난이도가 올라감</a:t>
            </a:r>
            <a:r>
              <a:rPr lang="en-US" altLang="ko-KR" sz="1200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5D671A-048B-740A-8BDE-1ACC059EA611}"/>
              </a:ext>
            </a:extLst>
          </p:cNvPr>
          <p:cNvSpPr txBox="1"/>
          <p:nvPr/>
        </p:nvSpPr>
        <p:spPr>
          <a:xfrm>
            <a:off x="201253" y="3028027"/>
            <a:ext cx="3744056" cy="344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기본 조작법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이동 </a:t>
            </a:r>
            <a:r>
              <a:rPr lang="en-US" altLang="ko-KR" sz="1200" dirty="0"/>
              <a:t>: </a:t>
            </a:r>
            <a:r>
              <a:rPr lang="ko-KR" altLang="en-US" sz="1200" dirty="0"/>
              <a:t>좌우 방향키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점프 </a:t>
            </a:r>
            <a:r>
              <a:rPr lang="en-US" altLang="ko-KR" sz="1200" dirty="0"/>
              <a:t>: </a:t>
            </a:r>
            <a:r>
              <a:rPr lang="ko-KR" altLang="en-US" sz="1200" dirty="0"/>
              <a:t>스페이스바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공격 </a:t>
            </a:r>
            <a:r>
              <a:rPr lang="en-US" altLang="ko-KR" sz="1200" dirty="0"/>
              <a:t>: Q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특수능력 </a:t>
            </a:r>
            <a:r>
              <a:rPr lang="en-US" altLang="ko-KR" sz="1200" dirty="0"/>
              <a:t>: W, E</a:t>
            </a:r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b="1" dirty="0"/>
              <a:t>게임의 핵심 기능 </a:t>
            </a:r>
            <a:r>
              <a:rPr lang="en-US" altLang="ko-KR" sz="1400" b="1" dirty="0"/>
              <a:t>:</a:t>
            </a:r>
            <a:r>
              <a:rPr lang="ko-KR" altLang="en-US" sz="1200" b="1" dirty="0"/>
              <a:t>같은 색의 적만 공격이 가능하다</a:t>
            </a:r>
            <a:endParaRPr lang="en-US" altLang="ko-KR" sz="1200" b="1" dirty="0"/>
          </a:p>
          <a:p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 클리어 목표 </a:t>
            </a:r>
            <a:r>
              <a:rPr lang="en-US" altLang="ko-KR" sz="1400" dirty="0"/>
              <a:t>: </a:t>
            </a:r>
            <a:r>
              <a:rPr lang="ko-KR" altLang="en-US" sz="1200" dirty="0" err="1"/>
              <a:t>맵의</a:t>
            </a:r>
            <a:r>
              <a:rPr lang="ko-KR" altLang="en-US" sz="1200" dirty="0"/>
              <a:t> 모든 적 처치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게임 실패 조건 </a:t>
            </a:r>
            <a:r>
              <a:rPr lang="en-US" altLang="ko-KR" sz="1400" dirty="0"/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1. </a:t>
            </a:r>
            <a:r>
              <a:rPr lang="ko-KR" altLang="en-US" sz="1200" dirty="0"/>
              <a:t>제한시간 내 모든 적 처치 실패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2. Hp</a:t>
            </a:r>
            <a:r>
              <a:rPr lang="ko-KR" altLang="en-US" sz="1200" dirty="0"/>
              <a:t>가 </a:t>
            </a:r>
            <a:r>
              <a:rPr lang="en-US" altLang="ko-KR" sz="1200" dirty="0"/>
              <a:t>0</a:t>
            </a:r>
            <a:r>
              <a:rPr lang="ko-KR" altLang="en-US" sz="1200" dirty="0"/>
              <a:t>이 될 경우</a:t>
            </a:r>
            <a:endParaRPr lang="en-US" altLang="ko-KR" sz="12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38D29A-DA50-DD36-97C4-88C0C2405089}"/>
              </a:ext>
            </a:extLst>
          </p:cNvPr>
          <p:cNvCxnSpPr>
            <a:cxnSpLocks/>
          </p:cNvCxnSpPr>
          <p:nvPr/>
        </p:nvCxnSpPr>
        <p:spPr>
          <a:xfrm>
            <a:off x="4054240" y="840114"/>
            <a:ext cx="0" cy="6017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EFB2CA0-A24A-99CC-A21E-491F822036F4}"/>
              </a:ext>
            </a:extLst>
          </p:cNvPr>
          <p:cNvCxnSpPr>
            <a:cxnSpLocks/>
          </p:cNvCxnSpPr>
          <p:nvPr/>
        </p:nvCxnSpPr>
        <p:spPr>
          <a:xfrm>
            <a:off x="8019278" y="840114"/>
            <a:ext cx="0" cy="60178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55016FF-3EAA-F77F-E27C-9CE45A5CA6B9}"/>
              </a:ext>
            </a:extLst>
          </p:cNvPr>
          <p:cNvSpPr txBox="1"/>
          <p:nvPr/>
        </p:nvSpPr>
        <p:spPr>
          <a:xfrm>
            <a:off x="8129768" y="3028027"/>
            <a:ext cx="3744056" cy="2647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게임의 특별한 기능 </a:t>
            </a:r>
            <a:r>
              <a:rPr lang="en-US" altLang="ko-KR" sz="1400" b="1" dirty="0"/>
              <a:t>2</a:t>
            </a:r>
          </a:p>
          <a:p>
            <a:endParaRPr lang="en-US" altLang="ko-KR" sz="1400" dirty="0"/>
          </a:p>
          <a:p>
            <a:r>
              <a:rPr lang="ko-KR" altLang="en-US" sz="1400" dirty="0"/>
              <a:t>수동 색 변경 오브젝트 </a:t>
            </a:r>
            <a:r>
              <a:rPr lang="en-US" altLang="ko-KR" sz="1400" dirty="0"/>
              <a:t>:</a:t>
            </a:r>
          </a:p>
          <a:p>
            <a:pPr>
              <a:lnSpc>
                <a:spcPct val="150000"/>
              </a:lnSpc>
            </a:pPr>
            <a:r>
              <a:rPr lang="ko-KR" altLang="en-US" sz="1200" dirty="0"/>
              <a:t>플레이어와 충돌 시 </a:t>
            </a:r>
            <a:r>
              <a:rPr lang="en-US" altLang="ko-KR" sz="1200" dirty="0"/>
              <a:t>W</a:t>
            </a:r>
            <a:r>
              <a:rPr lang="ko-KR" altLang="en-US" sz="1200" dirty="0"/>
              <a:t>를 누르면 </a:t>
            </a:r>
            <a:r>
              <a:rPr lang="ko-KR" altLang="en-US" sz="1200" b="1" dirty="0"/>
              <a:t>오브젝트의 색</a:t>
            </a:r>
            <a:r>
              <a:rPr lang="ko-KR" altLang="en-US" sz="1200" dirty="0"/>
              <a:t>으로 </a:t>
            </a:r>
            <a:endParaRPr lang="en-US" altLang="ko-KR" sz="1200" dirty="0"/>
          </a:p>
          <a:p>
            <a:r>
              <a:rPr lang="ko-KR" altLang="en-US" sz="1200" b="1" dirty="0"/>
              <a:t>플레이어의 색</a:t>
            </a:r>
            <a:r>
              <a:rPr lang="ko-KR" altLang="en-US" sz="1200" dirty="0"/>
              <a:t>이 변경 됨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-&gt;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1. </a:t>
            </a:r>
            <a:r>
              <a:rPr lang="ko-KR" altLang="en-US" sz="1200" dirty="0"/>
              <a:t>이 오브젝트를 적 처치 시 생성하게 함으로써 게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</a:t>
            </a:r>
            <a:r>
              <a:rPr lang="ko-KR" altLang="en-US" sz="1200" dirty="0"/>
              <a:t>자동 변경 오브젝트와는 다른 변수로써 활용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자동 변경 오브젝트로 이동하는 거리 단축 및   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   </a:t>
            </a:r>
            <a:r>
              <a:rPr lang="ko-KR" altLang="en-US" sz="1200" dirty="0"/>
              <a:t>플레이 타임 단축에도 유용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10500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EnemyMoving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5" name="녹화_2022_06_09_00_03_34_3">
            <a:hlinkClick r:id="" action="ppaction://media"/>
            <a:extLst>
              <a:ext uri="{FF2B5EF4-FFF2-40B4-BE49-F238E27FC236}">
                <a16:creationId xmlns:a16="http://schemas.microsoft.com/office/drawing/2014/main" id="{986F6A21-753C-9B97-65D1-491DA14480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70" end="13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4" y="4147003"/>
            <a:ext cx="3404125" cy="23536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5BB41DE-A9F0-73FE-D7E5-FA012F6130C5}"/>
              </a:ext>
            </a:extLst>
          </p:cNvPr>
          <p:cNvSpPr txBox="1"/>
          <p:nvPr/>
        </p:nvSpPr>
        <p:spPr>
          <a:xfrm>
            <a:off x="3347361" y="239754"/>
            <a:ext cx="412686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사망 및 사망 시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드롭템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구현 함수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8C349C-4E05-E3FF-5DCE-190E989E1811}"/>
              </a:ext>
            </a:extLst>
          </p:cNvPr>
          <p:cNvSpPr txBox="1"/>
          <p:nvPr/>
        </p:nvSpPr>
        <p:spPr>
          <a:xfrm>
            <a:off x="0" y="867114"/>
            <a:ext cx="9906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DropItem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코인 드랍 함수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Drop = coin[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Random.Range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(0, 3)];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//coin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배열의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0~2 3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가지의 </a:t>
            </a:r>
            <a:r>
              <a:rPr lang="ko-KR" altLang="en-US" sz="1400" dirty="0" err="1">
                <a:solidFill>
                  <a:srgbClr val="008000"/>
                </a:solidFill>
                <a:latin typeface="+mj-ea"/>
                <a:ea typeface="+mj-ea"/>
              </a:rPr>
              <a:t>랜덤값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 중 하나를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Drop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에 대입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    Instantiate(Drop,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transform.rotation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//Drop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를 적 오브젝트의 위치에 생성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IEnumerator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Die()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j-ea"/>
                <a:ea typeface="+mj-ea"/>
              </a:rPr>
              <a:t>죽을때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 행동할 함수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j-ea"/>
                <a:ea typeface="+mj-ea"/>
              </a:rPr>
              <a:t>"Die"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죽는 애니메이션 실행 후 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yield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WaitForSeconds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(0.833f);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//0.833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초 후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DropItem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코인 </a:t>
            </a:r>
            <a:r>
              <a:rPr lang="ko-KR" altLang="en-US" sz="1400" dirty="0" err="1">
                <a:solidFill>
                  <a:srgbClr val="008000"/>
                </a:solidFill>
                <a:latin typeface="+mj-ea"/>
                <a:ea typeface="+mj-ea"/>
              </a:rPr>
              <a:t>드랍한다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Destroy(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오브젝트 삭제한다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EnemyGenerator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._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instance.deathcount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--;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남은 적 </a:t>
            </a:r>
            <a:r>
              <a:rPr lang="ko-KR" altLang="en-US" sz="1400" dirty="0" err="1">
                <a:solidFill>
                  <a:srgbClr val="008000"/>
                </a:solidFill>
                <a:latin typeface="+mj-ea"/>
                <a:ea typeface="+mj-ea"/>
              </a:rPr>
              <a:t>갯수에서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1 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뺀다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066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EnemyBullet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86474-A175-B5FB-AFFE-D8023F92DCAB}"/>
              </a:ext>
            </a:extLst>
          </p:cNvPr>
          <p:cNvSpPr txBox="1"/>
          <p:nvPr/>
        </p:nvSpPr>
        <p:spPr>
          <a:xfrm>
            <a:off x="0" y="796968"/>
            <a:ext cx="99775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Enemy;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적 오브젝트를 받아온다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Rigidbody2D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물리적 행동을 하기위해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Rigidbody2D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컴포넌트의 값을 받아온다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Transform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PlayerPos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플레이어가 존재하는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위치값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speed;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이동 속도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Vector2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dir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총알이 날아가기 위한 방향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Start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Invoke(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DestroyBullet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2f);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//2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초후에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DestroyBullet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rigidBody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&lt;Rigidbody2D&gt;();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//Rigidbody2D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컴포넌트의 값을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rigidbody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불러온다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PlayerPos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GameObject.Find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"Player"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&lt;Transform&gt;();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플레이어오브젝트의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값을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PlayerPos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불러온다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dir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PlayerPos.position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-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총알이 날아가기 위한 방향에 플레이어와 적의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위치값을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뺀 값을 대입한다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&lt;Rigidbody2D&gt;().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AddForce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dir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*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* speed * 1000);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적이 생성한 총알에 방향*시간*설정한 속도 *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1000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만큼의 힘을 가해준다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3A96D-4729-9E0E-FAEB-750D979CAD97}"/>
              </a:ext>
            </a:extLst>
          </p:cNvPr>
          <p:cNvSpPr txBox="1"/>
          <p:nvPr/>
        </p:nvSpPr>
        <p:spPr>
          <a:xfrm>
            <a:off x="2889567" y="239755"/>
            <a:ext cx="412686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총알 컴포넌트 호출 및 총알 이동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32AC81-160D-EF43-02A7-B1F41353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248" y="796967"/>
            <a:ext cx="2754802" cy="58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87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57213"/>
          </a:xfrm>
        </p:spPr>
        <p:txBody>
          <a:bodyPr>
            <a:normAutofit fontScale="90000"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EnemyBullet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A3836D-DCBD-8F90-3F62-58330B46B272}"/>
              </a:ext>
            </a:extLst>
          </p:cNvPr>
          <p:cNvSpPr txBox="1"/>
          <p:nvPr/>
        </p:nvSpPr>
        <p:spPr>
          <a:xfrm>
            <a:off x="-2" y="796967"/>
            <a:ext cx="990600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OnBecameInvisible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화면 밖에 나가면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DestroyBullet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OnCollisionEnter2D(Collision2D collision)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충돌을 시작했을 때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collision.gameObject.CompareTag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"platform"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태그이름이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platform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(collision.gameObject.name ==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"Player"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이름이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Player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인 오브젝트와 충돌하면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총알 삭제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94ADF-FE67-5C61-6316-5FB0D470F14C}"/>
              </a:ext>
            </a:extLst>
          </p:cNvPr>
          <p:cNvSpPr txBox="1"/>
          <p:nvPr/>
        </p:nvSpPr>
        <p:spPr>
          <a:xfrm>
            <a:off x="2889567" y="239754"/>
            <a:ext cx="412686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총알 파괴 구현 이벤트 구현</a:t>
            </a:r>
          </a:p>
        </p:txBody>
      </p:sp>
    </p:spTree>
    <p:extLst>
      <p:ext uri="{BB962C8B-B14F-4D97-AF65-F5344CB8AC3E}">
        <p14:creationId xmlns:p14="http://schemas.microsoft.com/office/powerpoint/2010/main" val="2573254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11" y="720630"/>
            <a:ext cx="8543925" cy="557213"/>
          </a:xfrm>
        </p:spPr>
        <p:txBody>
          <a:bodyPr>
            <a:noAutofit/>
          </a:bodyPr>
          <a:lstStyle/>
          <a:p>
            <a:b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</a:br>
            <a: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  <a:t>Camera</a:t>
            </a:r>
            <a:r>
              <a:rPr lang="ko-KR" altLang="en-US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  <a:t>Controller</a:t>
            </a:r>
            <a:endParaRPr lang="ko-KR" altLang="en-US" sz="5688" b="1" dirty="0"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1E48-9E5F-881D-8DA8-66B904175E15}"/>
              </a:ext>
            </a:extLst>
          </p:cNvPr>
          <p:cNvSpPr txBox="1"/>
          <p:nvPr/>
        </p:nvSpPr>
        <p:spPr>
          <a:xfrm>
            <a:off x="1240537" y="2170197"/>
            <a:ext cx="7025440" cy="717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움직이는 오브젝트에는 오브젝트를 움직일 수 있는 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컨트롤러 스크립트가 필요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6A95-9D48-6457-13A3-AE07D95572F7}"/>
              </a:ext>
            </a:extLst>
          </p:cNvPr>
          <p:cNvSpPr txBox="1"/>
          <p:nvPr/>
        </p:nvSpPr>
        <p:spPr>
          <a:xfrm>
            <a:off x="1240537" y="2924766"/>
            <a:ext cx="3123062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맵 사이즈 및 화면 사이즈 체크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플레이어 중심 카메라 이동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Scene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에서 확인 가능한 색상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4BF3AE-E05B-B09B-AABC-5DED8F5581B6}"/>
              </a:ext>
            </a:extLst>
          </p:cNvPr>
          <p:cNvGrpSpPr/>
          <p:nvPr/>
        </p:nvGrpSpPr>
        <p:grpSpPr>
          <a:xfrm>
            <a:off x="4377738" y="5506798"/>
            <a:ext cx="6671265" cy="766168"/>
            <a:chOff x="49027" y="-14288"/>
            <a:chExt cx="8122304" cy="9429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696C73-3101-CCD1-816C-DC791A96D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7E2511B-1566-5A1D-9D0C-4088CF08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02EC967-8C9D-600E-D1FA-B4F6EBF8C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946" r="100000"/>
            <a:stretch/>
          </p:blipFill>
          <p:spPr>
            <a:xfrm>
              <a:off x="8116019" y="0"/>
              <a:ext cx="45226" cy="92868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77ED80-3AB1-8226-7DF7-F7CAD4D4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0388D7-B68C-12FD-2BD7-F9DC6EB3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251876-93BB-7EF0-2E09-0D677FC5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7B6A82-EDEB-B581-82C4-0AD33CEE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481" y="0"/>
              <a:ext cx="914400" cy="9286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8E29EF-840B-9564-EC33-6FF3A3A9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692" y="-14288"/>
              <a:ext cx="914400" cy="92868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9D96C3-91E0-1F6D-D598-398130C86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292" y="0"/>
              <a:ext cx="914400" cy="9286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5ED45E9-4BC9-8548-6822-7DA3F900C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7" y="-14288"/>
              <a:ext cx="914400" cy="9286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7DBF82-9C70-F487-9465-CECAF9C4D850}"/>
              </a:ext>
            </a:extLst>
          </p:cNvPr>
          <p:cNvGrpSpPr/>
          <p:nvPr/>
        </p:nvGrpSpPr>
        <p:grpSpPr>
          <a:xfrm rot="5400000">
            <a:off x="8234264" y="2706633"/>
            <a:ext cx="4881944" cy="754559"/>
            <a:chOff x="3131850" y="0"/>
            <a:chExt cx="5943795" cy="92868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7226A2-8E1B-7D8A-255F-0ECD7B189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6AB493A-D119-598E-53D3-30BB2CEE4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2A6977-9C4A-115F-DF65-52FECA7E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E6442B-E040-A115-5352-D999756F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CC241E-C8FD-D50C-E51E-69883093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6C7BD1-9A6E-C8AE-0E6A-3C0C7026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A9C6E14-4AD7-DDF8-30C7-3BBB477F1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4965C82-B26B-CAF5-D743-4015DCFF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380" y="263217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42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13AF2-C560-9E67-F81A-C9A188CA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73634"/>
          </a:xfrm>
        </p:spPr>
        <p:txBody>
          <a:bodyPr>
            <a:noAutofit/>
          </a:bodyPr>
          <a:lstStyle/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CameraController</a:t>
            </a:r>
            <a:endParaRPr lang="ko-KR" altLang="en-US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8432C8F-0263-9DDD-CF4E-1D525EE84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" t="74814" r="1206" b="-134"/>
          <a:stretch/>
        </p:blipFill>
        <p:spPr>
          <a:xfrm>
            <a:off x="6675137" y="3714750"/>
            <a:ext cx="4969476" cy="2696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57AD90-59DA-CA7E-0958-114EB3738014}"/>
              </a:ext>
            </a:extLst>
          </p:cNvPr>
          <p:cNvSpPr txBox="1"/>
          <p:nvPr/>
        </p:nvSpPr>
        <p:spPr>
          <a:xfrm>
            <a:off x="0" y="760785"/>
            <a:ext cx="7390736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[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SerializeField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]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Transform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playerTransform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//Transform 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오브젝트 생성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- 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이 </a:t>
            </a:r>
            <a:r>
              <a:rPr lang="ko-KR" altLang="en-US" sz="1400" dirty="0" err="1">
                <a:solidFill>
                  <a:srgbClr val="008000"/>
                </a:solidFill>
                <a:latin typeface="+mj-ea"/>
                <a:ea typeface="+mj-ea"/>
              </a:rPr>
              <a:t>오브젝트칸에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 넣은 오브젝트의 </a:t>
            </a:r>
            <a:r>
              <a:rPr lang="ko-KR" altLang="en-US" sz="1400" dirty="0" err="1">
                <a:solidFill>
                  <a:srgbClr val="008000"/>
                </a:solidFill>
                <a:latin typeface="+mj-ea"/>
                <a:ea typeface="+mj-ea"/>
              </a:rPr>
              <a:t>위치값을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 불러온다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[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SerializeField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]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Vector3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cameraPosition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이 스크립트가 들어간 오브젝트의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transform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값을 조정한다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[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SerializeField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]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Vector2 center;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카메라의 </a:t>
            </a:r>
            <a:r>
              <a:rPr lang="ko-KR" altLang="en-US" sz="1400" dirty="0" err="1">
                <a:solidFill>
                  <a:srgbClr val="008000"/>
                </a:solidFill>
                <a:latin typeface="+mj-ea"/>
                <a:ea typeface="+mj-ea"/>
              </a:rPr>
              <a:t>센터값을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 조정한다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[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SerializeField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]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Vector2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mapSize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카메라의 크기를 정할 맵 사이즈를 조정한다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[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SerializeField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]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float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j-ea"/>
                <a:ea typeface="+mj-ea"/>
              </a:rPr>
              <a:t>cameraMoveSpeed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카메라가 플레이어를 따라가는 속도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height;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세로길이</a:t>
            </a:r>
            <a:endParaRPr lang="ko-KR" altLang="en-US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j-ea"/>
                <a:ea typeface="+mj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 width; </a:t>
            </a:r>
            <a:r>
              <a:rPr lang="en-US" altLang="ko-KR" sz="1400" dirty="0">
                <a:solidFill>
                  <a:srgbClr val="008000"/>
                </a:solidFill>
                <a:latin typeface="+mj-ea"/>
                <a:ea typeface="+mj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j-ea"/>
                <a:ea typeface="+mj-ea"/>
              </a:rPr>
              <a:t>가로길이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E7549-C29B-E4A6-E5A1-7BFD1CCBA089}"/>
              </a:ext>
            </a:extLst>
          </p:cNvPr>
          <p:cNvSpPr txBox="1"/>
          <p:nvPr/>
        </p:nvSpPr>
        <p:spPr>
          <a:xfrm>
            <a:off x="4077122" y="187151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카메라 </a:t>
            </a:r>
            <a:r>
              <a:rPr lang="ko-KR" altLang="en-US" sz="1463" i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컨트롤에 필요한 기본값 설정</a:t>
            </a:r>
            <a:endParaRPr lang="ko-KR" altLang="en-US" sz="1463" i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255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4396E07-603A-A083-2C26-6862CB5E4702}"/>
              </a:ext>
            </a:extLst>
          </p:cNvPr>
          <p:cNvSpPr txBox="1"/>
          <p:nvPr/>
        </p:nvSpPr>
        <p:spPr>
          <a:xfrm>
            <a:off x="0" y="779009"/>
            <a:ext cx="9906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Start()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playerTransform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GameObject.Find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"Player"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&lt;Transform&gt;();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playerTransform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은 플레이어 오브젝트의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좌표값을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불러온다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height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Camera.main.orthographicSize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세로길이는 카메라의 세로 사이즈를 자동으로 받아와 호출한다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width = height *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Screen.width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/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Screen.height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가로길이는 옆의 계산법을 이용하여 호출한다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FixedUpdate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LimitCameraArea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 함수를 반복 호출한다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6CE4B-A60E-7CCE-19DA-4596C2FBD1F6}"/>
              </a:ext>
            </a:extLst>
          </p:cNvPr>
          <p:cNvSpPr txBox="1"/>
          <p:nvPr/>
        </p:nvSpPr>
        <p:spPr>
          <a:xfrm>
            <a:off x="4020726" y="205375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카메라 이동을 위한 사이즈 계산 및 알고리즘 반복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71A3473-B42A-626B-470D-C63A088681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73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>
                <a:latin typeface="+mn-ea"/>
                <a:ea typeface="+mn-ea"/>
                <a:cs typeface="둥근모꼴" panose="020B0500000000000000" pitchFamily="50" charset="-127"/>
              </a:rPr>
              <a:t>CameraController</a:t>
            </a:r>
            <a:endParaRPr lang="ko-KR" altLang="en-US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8832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7ECE4F5-C1BB-167F-90FA-56AD2B2242C3}"/>
              </a:ext>
            </a:extLst>
          </p:cNvPr>
          <p:cNvSpPr txBox="1"/>
          <p:nvPr/>
        </p:nvSpPr>
        <p:spPr>
          <a:xfrm>
            <a:off x="0" y="761311"/>
            <a:ext cx="1119505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LimitCameraArea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카메라 행동반경 범위를 지정해주는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fr-FR" altLang="ko-KR" sz="1400" dirty="0">
                <a:solidFill>
                  <a:srgbClr val="000000"/>
                </a:solidFill>
                <a:latin typeface="+mn-ea"/>
              </a:rPr>
              <a:t>        transform.position = Vector3.Lerp(transform.position,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  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playerTransform.position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cameraPosition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          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*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cameraMoveSpeed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 카메라의 위치가 플레이어 위치를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Time.deltaTime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*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cameraMoveSpeed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속도로 뒤따라가는 기능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lx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mapSize.x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- width;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맵 가로 사이즈에서 카메라 가로 사이즈를 뺀 길이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clampX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Mathf.Clamp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-lx +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center.x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lx +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center.x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카메라가 지정한 맵 가로 사이즈를 벗어나지 않게 하는 길이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mapSize.y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- height;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맵 세로 사이즈에서 카메라 세로 사이즈를 뺀 길이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clampY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Mathf.Clamp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-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center.y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center.y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카메라가 지정한 맵 세로 사이즈를 벗어나지 않게 하는 길이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transform.position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Vector3(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clampX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clampY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-10f);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카메라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위치값은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이 지도 범위를 한계로 둔다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</p:txBody>
      </p:sp>
      <p:pic>
        <p:nvPicPr>
          <p:cNvPr id="15" name="녹화_2022_06_09_02_53_54_402">
            <a:hlinkClick r:id="" action="ppaction://media"/>
            <a:extLst>
              <a:ext uri="{FF2B5EF4-FFF2-40B4-BE49-F238E27FC236}">
                <a16:creationId xmlns:a16="http://schemas.microsoft.com/office/drawing/2014/main" id="{E43E2874-43EB-9FB1-10B9-ED2DC2EAF08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2" end="20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66213" y="4147004"/>
            <a:ext cx="3404125" cy="23536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91773D-CC9B-247C-A2C6-CD37AC62DC25}"/>
              </a:ext>
            </a:extLst>
          </p:cNvPr>
          <p:cNvSpPr txBox="1"/>
          <p:nvPr/>
        </p:nvSpPr>
        <p:spPr>
          <a:xfrm>
            <a:off x="4058826" y="187677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카메라 행동 반경 제한 및 플레이어 중심으로 행동하는 함수 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19E42FB-8E1D-7770-64B7-E7A0F5A38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73634"/>
          </a:xfrm>
        </p:spPr>
        <p:txBody>
          <a:bodyPr>
            <a:noAutofit/>
          </a:bodyPr>
          <a:lstStyle/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CameraController</a:t>
            </a:r>
            <a:endParaRPr lang="ko-KR" altLang="en-US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4514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CD0C7D0-FF80-6CF7-E1C2-75113072776A}"/>
              </a:ext>
            </a:extLst>
          </p:cNvPr>
          <p:cNvSpPr txBox="1"/>
          <p:nvPr/>
        </p:nvSpPr>
        <p:spPr>
          <a:xfrm>
            <a:off x="0" y="759390"/>
            <a:ext cx="983841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  <a:latin typeface="+mn-ea"/>
              </a:rPr>
              <a:t>OnDrawGizmos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맵사이즈를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지정한것을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눈에 보이게 하기위한 효과를 주는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Gizmos.color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Color.red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빨간색으로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Gizmos.DrawWireCube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(center,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mapSize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* 2);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맵사이즈에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맞게 사각형으로 그린다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/>
          </a:p>
        </p:txBody>
      </p:sp>
      <p:pic>
        <p:nvPicPr>
          <p:cNvPr id="7" name="그림 6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545D7C0C-5AC1-2408-D19B-56EB71ABA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4" y="2378741"/>
            <a:ext cx="5400309" cy="3122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1E58C4-0633-8A5C-B363-8D9A39D87F17}"/>
              </a:ext>
            </a:extLst>
          </p:cNvPr>
          <p:cNvSpPr txBox="1"/>
          <p:nvPr/>
        </p:nvSpPr>
        <p:spPr>
          <a:xfrm>
            <a:off x="370464" y="5577911"/>
            <a:ext cx="844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맵 외곽 빨간 테두리가 카메라가 움직일 영역이며 화면 내부 흰 박스가 플레이어 중심으로 움직이는 카메라 사이즈를 나타냄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E9A1C-5F97-7710-FCC9-5F703FC0931F}"/>
              </a:ext>
            </a:extLst>
          </p:cNvPr>
          <p:cNvSpPr txBox="1"/>
          <p:nvPr/>
        </p:nvSpPr>
        <p:spPr>
          <a:xfrm>
            <a:off x="4048518" y="191398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카메라 행동 반경을 한 눈에 볼 수 있도록 하는 함수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CB52B94A-9E99-329A-019D-A62B09A99D7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73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>
                <a:latin typeface="+mn-ea"/>
                <a:ea typeface="+mn-ea"/>
                <a:cs typeface="둥근모꼴" panose="020B0500000000000000" pitchFamily="50" charset="-127"/>
              </a:rPr>
              <a:t>CameraController</a:t>
            </a:r>
            <a:endParaRPr lang="ko-KR" altLang="en-US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2507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11" y="1097502"/>
            <a:ext cx="8543925" cy="557213"/>
          </a:xfrm>
        </p:spPr>
        <p:txBody>
          <a:bodyPr>
            <a:noAutofit/>
          </a:bodyPr>
          <a:lstStyle/>
          <a:p>
            <a:b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</a:br>
            <a: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  <a:t>Generator</a:t>
            </a:r>
            <a:endParaRPr lang="ko-KR" altLang="en-US" sz="5688" b="1" dirty="0"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1E48-9E5F-881D-8DA8-66B904175E15}"/>
              </a:ext>
            </a:extLst>
          </p:cNvPr>
          <p:cNvSpPr txBox="1"/>
          <p:nvPr/>
        </p:nvSpPr>
        <p:spPr>
          <a:xfrm>
            <a:off x="1240537" y="2170197"/>
            <a:ext cx="7025440" cy="717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오브젝트를 자동으로 생성할 수 있도록 </a:t>
            </a:r>
            <a:r>
              <a:rPr lang="ko-KR" altLang="en-US" sz="2031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제너레이터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스크립트를 정함</a:t>
            </a:r>
            <a:endParaRPr lang="en-US" altLang="ko-KR" sz="203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6A95-9D48-6457-13A3-AE07D95572F7}"/>
              </a:ext>
            </a:extLst>
          </p:cNvPr>
          <p:cNvSpPr txBox="1"/>
          <p:nvPr/>
        </p:nvSpPr>
        <p:spPr>
          <a:xfrm>
            <a:off x="1359486" y="2924763"/>
            <a:ext cx="2926180" cy="154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자동 생성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같은 곳 연속 생성 제한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생성 수 제한 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생성 </a:t>
            </a:r>
            <a:r>
              <a:rPr lang="ko-KR" altLang="en-US" sz="1625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쿨타임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설정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4BF3AE-E05B-B09B-AABC-5DED8F5581B6}"/>
              </a:ext>
            </a:extLst>
          </p:cNvPr>
          <p:cNvGrpSpPr/>
          <p:nvPr/>
        </p:nvGrpSpPr>
        <p:grpSpPr>
          <a:xfrm>
            <a:off x="4377738" y="5506798"/>
            <a:ext cx="6671265" cy="766168"/>
            <a:chOff x="49027" y="-14288"/>
            <a:chExt cx="8122304" cy="9429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696C73-3101-CCD1-816C-DC791A96D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7E2511B-1566-5A1D-9D0C-4088CF08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02EC967-8C9D-600E-D1FA-B4F6EBF8C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946" r="100000"/>
            <a:stretch/>
          </p:blipFill>
          <p:spPr>
            <a:xfrm>
              <a:off x="8116019" y="0"/>
              <a:ext cx="45226" cy="92868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77ED80-3AB1-8226-7DF7-F7CAD4D4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0388D7-B68C-12FD-2BD7-F9DC6EB3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251876-93BB-7EF0-2E09-0D677FC5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7B6A82-EDEB-B581-82C4-0AD33CEE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481" y="0"/>
              <a:ext cx="914400" cy="9286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8E29EF-840B-9564-EC33-6FF3A3A9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692" y="-14288"/>
              <a:ext cx="914400" cy="92868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9D96C3-91E0-1F6D-D598-398130C86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292" y="0"/>
              <a:ext cx="914400" cy="9286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5ED45E9-4BC9-8548-6822-7DA3F900C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7" y="-14288"/>
              <a:ext cx="914400" cy="928688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7DBF82-9C70-F487-9465-CECAF9C4D850}"/>
              </a:ext>
            </a:extLst>
          </p:cNvPr>
          <p:cNvGrpSpPr/>
          <p:nvPr/>
        </p:nvGrpSpPr>
        <p:grpSpPr>
          <a:xfrm rot="5400000">
            <a:off x="8234264" y="2706633"/>
            <a:ext cx="4881944" cy="754559"/>
            <a:chOff x="3131850" y="0"/>
            <a:chExt cx="5943795" cy="92868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7226A2-8E1B-7D8A-255F-0ECD7B189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6AB493A-D119-598E-53D3-30BB2CEE4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2A6977-9C4A-115F-DF65-52FECA7E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E6442B-E040-A115-5352-D999756F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CC241E-C8FD-D50C-E51E-69883093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6C7BD1-9A6E-C8AE-0E6A-3C0C7026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A9C6E14-4AD7-DDF8-30C7-3BBB477F1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8DD2F9BE-C189-F56D-27EB-435AABFE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743" y="4746688"/>
            <a:ext cx="789384" cy="735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1689A7-797D-59CB-2C6C-CA7AFF63D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476886" y="4394982"/>
            <a:ext cx="1609725" cy="112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40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A040F-80D2-FB5A-C15C-1656865D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709930"/>
          </a:xfrm>
        </p:spPr>
        <p:txBody>
          <a:bodyPr/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EnemyGenerator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7D0AF5D-C4AC-6060-8965-86A4A34E7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982" y="991183"/>
            <a:ext cx="3408217" cy="55778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AB4DF2-848D-009B-2F5E-C81325666F57}"/>
              </a:ext>
            </a:extLst>
          </p:cNvPr>
          <p:cNvSpPr txBox="1"/>
          <p:nvPr/>
        </p:nvSpPr>
        <p:spPr>
          <a:xfrm>
            <a:off x="4201725" y="281254"/>
            <a:ext cx="412686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생성기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기본 값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5CDCB-5834-62DC-61C7-EFC1E63A283C}"/>
              </a:ext>
            </a:extLst>
          </p:cNvPr>
          <p:cNvSpPr txBox="1"/>
          <p:nvPr/>
        </p:nvSpPr>
        <p:spPr>
          <a:xfrm>
            <a:off x="0" y="991184"/>
            <a:ext cx="832859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maxCount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최대 개수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enemyCount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적 개수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deathcount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남은 적 개수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생성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체크 숫자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soundCheck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Transform[]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spawnPoints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생성 위치를 배열로 생성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여러개의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위치를 한번에 등록하기 위해서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List&lt;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 enemy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List&lt;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&gt;();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생성할 적들을 리스트로 생성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여러 적을 한번에 등록하기 위해서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EnemyGenerator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_instance;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EnemyGenerator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스크립트의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함수값을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불러올때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쓰기위한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instance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Start()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_instance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//_instance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는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EnemyGenerator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스크립트라고 선언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564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0" y="0"/>
            <a:ext cx="253041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게임의 씬 구성 및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배치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961909-68A0-FC9B-9CE1-5C0F550A7FE1}"/>
              </a:ext>
            </a:extLst>
          </p:cNvPr>
          <p:cNvGrpSpPr/>
          <p:nvPr/>
        </p:nvGrpSpPr>
        <p:grpSpPr>
          <a:xfrm>
            <a:off x="1765953" y="743236"/>
            <a:ext cx="7999730" cy="602572"/>
            <a:chOff x="1384953" y="598098"/>
            <a:chExt cx="9422100" cy="7097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99BA7F-92B5-81C0-F8D2-2E73909C98C1}"/>
                </a:ext>
              </a:extLst>
            </p:cNvPr>
            <p:cNvSpPr/>
            <p:nvPr/>
          </p:nvSpPr>
          <p:spPr>
            <a:xfrm>
              <a:off x="1384953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게임 스타트 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DA61DD-BA21-75E1-CBFF-D9D62DE4CB12}"/>
                </a:ext>
              </a:extLst>
            </p:cNvPr>
            <p:cNvSpPr/>
            <p:nvPr/>
          </p:nvSpPr>
          <p:spPr>
            <a:xfrm>
              <a:off x="2995628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게임  튜토리얼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981E8C-E18C-F8FE-2E28-CBB042AAE2E6}"/>
                </a:ext>
              </a:extLst>
            </p:cNvPr>
            <p:cNvSpPr/>
            <p:nvPr/>
          </p:nvSpPr>
          <p:spPr>
            <a:xfrm>
              <a:off x="9438328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게임 클리어 화면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3D71FF-4D5A-7132-E0CB-16FD447E6602}"/>
                </a:ext>
              </a:extLst>
            </p:cNvPr>
            <p:cNvSpPr/>
            <p:nvPr/>
          </p:nvSpPr>
          <p:spPr>
            <a:xfrm>
              <a:off x="4606303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스테이지 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326D524-E0F2-57AE-6513-FA499EBDC72C}"/>
                </a:ext>
              </a:extLst>
            </p:cNvPr>
            <p:cNvSpPr/>
            <p:nvPr/>
          </p:nvSpPr>
          <p:spPr>
            <a:xfrm>
              <a:off x="6216978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스테이지 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686FEA9-03A1-F7EA-19B5-9813C75543E9}"/>
                </a:ext>
              </a:extLst>
            </p:cNvPr>
            <p:cNvSpPr/>
            <p:nvPr/>
          </p:nvSpPr>
          <p:spPr>
            <a:xfrm>
              <a:off x="7827653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스테이지 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328C2C6-7319-9641-36BD-9172144ACFB9}"/>
                </a:ext>
              </a:extLst>
            </p:cNvPr>
            <p:cNvCxnSpPr>
              <a:cxnSpLocks/>
              <a:stCxn id="6" idx="3"/>
              <a:endCxn id="14" idx="1"/>
            </p:cNvCxnSpPr>
            <p:nvPr/>
          </p:nvCxnSpPr>
          <p:spPr>
            <a:xfrm>
              <a:off x="2753675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F49472E-FE97-A0B9-A782-1FCE3974BA3B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4364350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3081EE8-AB07-4D99-EDD5-8C0A0DA88B79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5975026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639BD76-D131-3C11-3B20-6EF0C7291470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7585701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FFD890E-AA25-1363-6270-B25C828EAE27}"/>
                </a:ext>
              </a:extLst>
            </p:cNvPr>
            <p:cNvCxnSpPr>
              <a:cxnSpLocks/>
              <a:stCxn id="18" idx="3"/>
              <a:endCxn id="15" idx="1"/>
            </p:cNvCxnSpPr>
            <p:nvPr/>
          </p:nvCxnSpPr>
          <p:spPr>
            <a:xfrm>
              <a:off x="9196375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59A679C-7F9A-F699-23C5-1F8DB8F22506}"/>
              </a:ext>
            </a:extLst>
          </p:cNvPr>
          <p:cNvSpPr txBox="1"/>
          <p:nvPr/>
        </p:nvSpPr>
        <p:spPr>
          <a:xfrm>
            <a:off x="18848" y="672783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</a:rPr>
              <a:t>게임 씬 빌드 순서</a:t>
            </a: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0AAE6945-16BF-F4D6-26F1-67D8E8F1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8" y="1741695"/>
            <a:ext cx="3400490" cy="1911308"/>
          </a:xfrm>
          <a:prstGeom prst="rect">
            <a:avLst/>
          </a:prstGeom>
        </p:spPr>
      </p:pic>
      <p:pic>
        <p:nvPicPr>
          <p:cNvPr id="36" name="그림 35" descr="텍스트, 실외, 항공기, 일이(가) 표시된 사진&#10;&#10;자동 생성된 설명">
            <a:extLst>
              <a:ext uri="{FF2B5EF4-FFF2-40B4-BE49-F238E27FC236}">
                <a16:creationId xmlns:a16="http://schemas.microsoft.com/office/drawing/2014/main" id="{EDC9547E-8C2C-4C60-F930-214B1D852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8" y="4120165"/>
            <a:ext cx="3400490" cy="1887728"/>
          </a:xfrm>
          <a:prstGeom prst="rect">
            <a:avLst/>
          </a:prstGeom>
        </p:spPr>
      </p:pic>
      <p:pic>
        <p:nvPicPr>
          <p:cNvPr id="38" name="그림 37" descr="텍스트, 실외, 일이(가) 표시된 사진&#10;&#10;자동 생성된 설명">
            <a:extLst>
              <a:ext uri="{FF2B5EF4-FFF2-40B4-BE49-F238E27FC236}">
                <a16:creationId xmlns:a16="http://schemas.microsoft.com/office/drawing/2014/main" id="{15A6D6E2-487D-64AB-8693-131FA2E3D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697" y="4141846"/>
            <a:ext cx="3400490" cy="1906302"/>
          </a:xfrm>
          <a:prstGeom prst="rect">
            <a:avLst/>
          </a:prstGeom>
        </p:spPr>
      </p:pic>
      <p:pic>
        <p:nvPicPr>
          <p:cNvPr id="41" name="그림 40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BCD8A9BA-47B6-26C9-BCB4-7BECCB399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637" y="4145277"/>
            <a:ext cx="3400490" cy="18994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0D87F5-5B9A-0569-1BFC-A02248C33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77" y="1741695"/>
            <a:ext cx="6711950" cy="190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4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A040F-80D2-FB5A-C15C-1656865D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709930"/>
          </a:xfrm>
        </p:spPr>
        <p:txBody>
          <a:bodyPr/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EnemyGenerator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BC878-C4FD-1A3B-31F3-1FAABD47432E}"/>
              </a:ext>
            </a:extLst>
          </p:cNvPr>
          <p:cNvSpPr txBox="1"/>
          <p:nvPr/>
        </p:nvSpPr>
        <p:spPr>
          <a:xfrm>
            <a:off x="4201725" y="281255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랜덤 좌표에 호출 및 적의 수 확인 후 특정 이벤트 호출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F0814E-57D1-A9CF-5ED0-9CD9A4A5AFF6}"/>
              </a:ext>
            </a:extLst>
          </p:cNvPr>
          <p:cNvSpPr txBox="1"/>
          <p:nvPr/>
        </p:nvSpPr>
        <p:spPr>
          <a:xfrm>
            <a:off x="0" y="991185"/>
            <a:ext cx="1208405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Update()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&gt;=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&amp;&amp;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enemyCount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&lt;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maxCount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돌았고 적이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최대생성갯수보다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적을때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x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Random.Range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(0,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spawnPoints.Length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생성위치배열의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에서 생성한 배열 크기의 랜덤번호를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int x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받아온다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SpawnEnem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(x);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랜덤번호를 넣은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SpawnEnem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+=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쿨타임체크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숫자는 게임시간단위로 오른다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 +1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씩이 아닌 진짜 시계단위 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GameDirector.instance.EnemyCount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maxCount,deathcount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최대 개수와 남은 적 수를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GameDirector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EenmyCount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함수로 불러온다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GameDirector.instance.Timer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&gt;=0 &amp;&amp;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deathcount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0 &amp;&amp;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soundCheck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남은 적이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마리면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2 ||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3) {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현재 씬 번호가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번 또는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번이면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SoundManager.instance.SFXPlay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"clear"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SoundManager.instance.GameClear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사운드 매니저에서 설정한 클리어 사운드 호출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soundcheck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호출이 끝나면 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GameDirector.instance.NextStageAnim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다음 스테이지 넘어가는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UI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호출함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4 )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현재 씬 번호가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4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번이면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GameDirector.instance.Gameclear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클리어 화면으로 넘어간다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5015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A040F-80D2-FB5A-C15C-1656865D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709930"/>
          </a:xfrm>
        </p:spPr>
        <p:txBody>
          <a:bodyPr/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EnemyGenerator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CA7CD-4BC6-1905-964D-0253E1D6A4AC}"/>
              </a:ext>
            </a:extLst>
          </p:cNvPr>
          <p:cNvSpPr txBox="1"/>
          <p:nvPr/>
        </p:nvSpPr>
        <p:spPr>
          <a:xfrm>
            <a:off x="0" y="991184"/>
            <a:ext cx="990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SpawnEnem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ranNum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랜덤 번호를 받아와 호출하는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0;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체크 숫자를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초기화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enemyCount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++;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적 개수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+1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sEnemy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enemy[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Random.Range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(0, 4)];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sEnemy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리스트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0~3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번의 오브젝트 중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랜덤값을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불러온다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	// 0,4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한 이유는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4-1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한 값까지 랜덤범위이기 때문에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Instantiate(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sEnemy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spawnPoints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ranNum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]);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랜덤 적 오브젝트를 생성 위치의 랜덤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번호값에서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EE5BAA-B746-0629-F71A-AC54264FB545}"/>
              </a:ext>
            </a:extLst>
          </p:cNvPr>
          <p:cNvSpPr txBox="1"/>
          <p:nvPr/>
        </p:nvSpPr>
        <p:spPr>
          <a:xfrm>
            <a:off x="4201725" y="281254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적 호출을 위한 적과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좌표값을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받아오는 함수</a:t>
            </a:r>
          </a:p>
        </p:txBody>
      </p:sp>
    </p:spTree>
    <p:extLst>
      <p:ext uri="{BB962C8B-B14F-4D97-AF65-F5344CB8AC3E}">
        <p14:creationId xmlns:p14="http://schemas.microsoft.com/office/powerpoint/2010/main" val="19631570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816BD-F5A2-3995-203F-8AA368EE7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23442"/>
          </a:xfrm>
        </p:spPr>
        <p:txBody>
          <a:bodyPr>
            <a:no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TutorialGenerator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3008D-D28A-2E12-96F6-EA74059F0775}"/>
              </a:ext>
            </a:extLst>
          </p:cNvPr>
          <p:cNvSpPr txBox="1"/>
          <p:nvPr/>
        </p:nvSpPr>
        <p:spPr>
          <a:xfrm>
            <a:off x="4448217" y="205987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튜토리얼에서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특정 오브젝트 생성을 위한 기본값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5900E-E77A-CE7D-6AE6-6C9D062076D6}"/>
              </a:ext>
            </a:extLst>
          </p:cNvPr>
          <p:cNvSpPr txBox="1"/>
          <p:nvPr/>
        </p:nvSpPr>
        <p:spPr>
          <a:xfrm>
            <a:off x="0" y="729429"/>
            <a:ext cx="62198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maxCount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최대 개수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스폰아이템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개수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생성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체크 숫자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prefabToSpawn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생성할 아이템을 넣을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프리팹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Transform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spawnPoints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아이템을 생성할 위치 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EA3782-8A36-4D48-A0ED-588B97592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2" y="2748208"/>
            <a:ext cx="3408217" cy="185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9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0816BD-F5A2-3995-203F-8AA368EE7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23442"/>
          </a:xfrm>
        </p:spPr>
        <p:txBody>
          <a:bodyPr>
            <a:noAutofit/>
          </a:bodyPr>
          <a:lstStyle/>
          <a:p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TutorialGenerator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1A2CE-04FA-4B2F-DE77-B53BB474C83D}"/>
              </a:ext>
            </a:extLst>
          </p:cNvPr>
          <p:cNvSpPr txBox="1"/>
          <p:nvPr/>
        </p:nvSpPr>
        <p:spPr>
          <a:xfrm>
            <a:off x="0" y="729429"/>
            <a:ext cx="9906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&gt;=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&amp;&amp;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&lt;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maxCount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돌았고 생성아이템이 최대 개수보다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적을때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SpawnEnem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생성함수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+=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쿨타임체크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숫자는 게임시간단위로 오른다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 +1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씩이 아닌 진짜 시계단위 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SpawnEnem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아이템 호출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curTime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0;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쿨타임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체크함수를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초기화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++;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스폰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아이템 개수에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+1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한다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Instantiate(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prefabToSpawn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spawnPoints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지정 위치에 지정 아이템을 생성한다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433CF-2133-582E-2011-4C19896973CB}"/>
              </a:ext>
            </a:extLst>
          </p:cNvPr>
          <p:cNvSpPr txBox="1"/>
          <p:nvPr/>
        </p:nvSpPr>
        <p:spPr>
          <a:xfrm>
            <a:off x="4448217" y="205987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특정 오브젝트 생성 및 개수 설정 함수</a:t>
            </a:r>
          </a:p>
        </p:txBody>
      </p:sp>
    </p:spTree>
    <p:extLst>
      <p:ext uri="{BB962C8B-B14F-4D97-AF65-F5344CB8AC3E}">
        <p14:creationId xmlns:p14="http://schemas.microsoft.com/office/powerpoint/2010/main" val="538359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11" y="962314"/>
            <a:ext cx="8543925" cy="557213"/>
          </a:xfrm>
        </p:spPr>
        <p:txBody>
          <a:bodyPr>
            <a:noAutofit/>
          </a:bodyPr>
          <a:lstStyle/>
          <a:p>
            <a:b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</a:br>
            <a: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  <a:t>Director Script</a:t>
            </a:r>
            <a:endParaRPr lang="ko-KR" altLang="en-US" sz="5688" b="1" dirty="0"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1E48-9E5F-881D-8DA8-66B904175E15}"/>
              </a:ext>
            </a:extLst>
          </p:cNvPr>
          <p:cNvSpPr txBox="1"/>
          <p:nvPr/>
        </p:nvSpPr>
        <p:spPr>
          <a:xfrm>
            <a:off x="1240537" y="2170197"/>
            <a:ext cx="7025440" cy="717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진행상황을 판단해 </a:t>
            </a: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를 갱신하거나 장면을 제어하는 감독이 필요함</a:t>
            </a:r>
            <a:endParaRPr lang="en-US" altLang="ko-KR" sz="203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6A95-9D48-6457-13A3-AE07D95572F7}"/>
              </a:ext>
            </a:extLst>
          </p:cNvPr>
          <p:cNvSpPr txBox="1"/>
          <p:nvPr/>
        </p:nvSpPr>
        <p:spPr>
          <a:xfrm>
            <a:off x="1240537" y="2924763"/>
            <a:ext cx="2926180" cy="1544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카메라 감독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 전환 및 </a:t>
            </a:r>
            <a:r>
              <a:rPr lang="en-US" altLang="ko-KR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UI </a:t>
            </a: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감독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 전환 효과 감독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사운드 감독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7DBF82-9C70-F487-9465-CECAF9C4D850}"/>
              </a:ext>
            </a:extLst>
          </p:cNvPr>
          <p:cNvGrpSpPr/>
          <p:nvPr/>
        </p:nvGrpSpPr>
        <p:grpSpPr>
          <a:xfrm rot="5400000">
            <a:off x="8234264" y="2706633"/>
            <a:ext cx="4881944" cy="754559"/>
            <a:chOff x="3131850" y="0"/>
            <a:chExt cx="5943795" cy="92868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7226A2-8E1B-7D8A-255F-0ECD7B189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6AB493A-D119-598E-53D3-30BB2CEE4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2A6977-9C4A-115F-DF65-52FECA7E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E6442B-E040-A115-5352-D999756F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CC241E-C8FD-D50C-E51E-69883093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6C7BD1-9A6E-C8AE-0E6A-3C0C7026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A9C6E14-4AD7-DDF8-30C7-3BBB477F1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8F70806-EC7F-7512-3315-54D10D599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290" y="3737010"/>
            <a:ext cx="2158676" cy="21586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127780-D5F4-70CF-EF50-24C00C5FA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245" y="3817129"/>
            <a:ext cx="2156328" cy="215632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A4BF3AE-E05B-B09B-AABC-5DED8F5581B6}"/>
              </a:ext>
            </a:extLst>
          </p:cNvPr>
          <p:cNvGrpSpPr/>
          <p:nvPr/>
        </p:nvGrpSpPr>
        <p:grpSpPr>
          <a:xfrm>
            <a:off x="4377738" y="5506798"/>
            <a:ext cx="6671265" cy="766168"/>
            <a:chOff x="49027" y="-14288"/>
            <a:chExt cx="8122304" cy="9429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696C73-3101-CCD1-816C-DC791A96D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7E2511B-1566-5A1D-9D0C-4088CF08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02EC967-8C9D-600E-D1FA-B4F6EBF8C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946" r="100000"/>
            <a:stretch/>
          </p:blipFill>
          <p:spPr>
            <a:xfrm>
              <a:off x="8116019" y="0"/>
              <a:ext cx="45226" cy="92868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77ED80-3AB1-8226-7DF7-F7CAD4D4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0388D7-B68C-12FD-2BD7-F9DC6EB3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251876-93BB-7EF0-2E09-0D677FC5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7B6A82-EDEB-B581-82C4-0AD33CEE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481" y="0"/>
              <a:ext cx="914400" cy="9286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8E29EF-840B-9564-EC33-6FF3A3A9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692" y="-14288"/>
              <a:ext cx="914400" cy="92868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9D96C3-91E0-1F6D-D598-398130C86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292" y="0"/>
              <a:ext cx="914400" cy="9286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5ED45E9-4BC9-8548-6822-7DA3F900C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7" y="-14288"/>
              <a:ext cx="914400" cy="928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5577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B7E3A-6386-5F93-C3AD-5CED23766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4970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n-ea"/>
                <a:ea typeface="+mn-ea"/>
                <a:cs typeface="둥근모꼴" panose="020B0500000000000000" pitchFamily="50" charset="-127"/>
              </a:rPr>
              <a:t>Dissolve</a:t>
            </a:r>
            <a:endParaRPr lang="ko-KR" altLang="en-US" sz="325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F6088F-131F-4AC2-C4C4-D9D1B4EE574A}"/>
              </a:ext>
            </a:extLst>
          </p:cNvPr>
          <p:cNvSpPr txBox="1"/>
          <p:nvPr/>
        </p:nvSpPr>
        <p:spPr>
          <a:xfrm>
            <a:off x="0" y="772724"/>
            <a:ext cx="121920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RawImage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RawImage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는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텍스쳐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기반 이미지로 현재 씬 전환 코드가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텍스쳐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형식으로 불러와서 처리하기 때문에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RawImage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사용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ChangeSpeed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2f;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속도값을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지정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Start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GetComponent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RawImage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RawImage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컴포넌트에서 값을 받아온다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ri.texture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ScreenManager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instance.ScreenTexture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화면을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전환할때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나오는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텍스쳐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값을 대입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ri.texture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만약에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_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ri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텍스쳐값을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받아오지 못 하게 되면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gameObject.SetActive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비활성화 시킨다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ri.color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Color.white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색을 흰색으로 설정한다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ri.color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Color.Lerp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ri.color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Color(1, 1, 1, 0),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ChangeSpeed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*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//lerp -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선형보간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색을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Color(1,1,1,0)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으로 속도*시간 만큼의 속도로 변화시킨다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ri.color.a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&lt;= 0.01f)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색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알파값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채도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가까워지면 없앤다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gameObject.SetActive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 스크립트가 들어간 오브젝트의 기능을 숨긴다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3F476-2F62-5836-3158-7F9C4BCEBE95}"/>
              </a:ext>
            </a:extLst>
          </p:cNvPr>
          <p:cNvSpPr txBox="1"/>
          <p:nvPr/>
        </p:nvSpPr>
        <p:spPr>
          <a:xfrm>
            <a:off x="1896844" y="223016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화면 전환 시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흐릿해지는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효과를 주는 스크립트</a:t>
            </a:r>
          </a:p>
        </p:txBody>
      </p:sp>
    </p:spTree>
    <p:extLst>
      <p:ext uri="{BB962C8B-B14F-4D97-AF65-F5344CB8AC3E}">
        <p14:creationId xmlns:p14="http://schemas.microsoft.com/office/powerpoint/2010/main" val="10850548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ameExam - GameStage3 - Windows, Mac, Linux - Unity 2021.2.14f1 Personal_ _DX11_ 2022-06-26 03-48-44_Trim">
            <a:hlinkClick r:id="" action="ppaction://media"/>
            <a:extLst>
              <a:ext uri="{FF2B5EF4-FFF2-40B4-BE49-F238E27FC236}">
                <a16:creationId xmlns:a16="http://schemas.microsoft.com/office/drawing/2014/main" id="{2CB00485-0E36-6D76-5D99-1643A7F40C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1884" y="1563475"/>
            <a:ext cx="7608232" cy="444667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A0F30905-667E-291A-D911-7C3966347AA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65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+mn-ea"/>
                <a:ea typeface="+mn-ea"/>
                <a:cs typeface="둥근모꼴" panose="020B0500000000000000" pitchFamily="50" charset="-127"/>
              </a:rPr>
              <a:t>Dissolve</a:t>
            </a:r>
            <a:endParaRPr lang="ko-KR" altLang="en-US" sz="325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28188-0F89-FE4C-6245-316110EF7187}"/>
              </a:ext>
            </a:extLst>
          </p:cNvPr>
          <p:cNvSpPr txBox="1"/>
          <p:nvPr/>
        </p:nvSpPr>
        <p:spPr>
          <a:xfrm>
            <a:off x="2080994" y="223016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화면 전환 시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흐릿해지는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효과를 주는 스크립트</a:t>
            </a:r>
          </a:p>
        </p:txBody>
      </p:sp>
    </p:spTree>
    <p:extLst>
      <p:ext uri="{BB962C8B-B14F-4D97-AF65-F5344CB8AC3E}">
        <p14:creationId xmlns:p14="http://schemas.microsoft.com/office/powerpoint/2010/main" val="383952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8E56D2-DA1E-1F6F-8520-1690CA2E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43925" cy="540824"/>
          </a:xfrm>
        </p:spPr>
        <p:txBody>
          <a:bodyPr>
            <a:noAutofit/>
          </a:bodyPr>
          <a:lstStyle/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ScreenManager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B48A0-696A-9EA3-CB31-171DF1C80508}"/>
              </a:ext>
            </a:extLst>
          </p:cNvPr>
          <p:cNvSpPr txBox="1"/>
          <p:nvPr/>
        </p:nvSpPr>
        <p:spPr>
          <a:xfrm>
            <a:off x="3592654" y="194813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스크립트 기본값 설정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BF94F-0352-0BC4-4F31-E60E394AB707}"/>
              </a:ext>
            </a:extLst>
          </p:cNvPr>
          <p:cNvSpPr txBox="1"/>
          <p:nvPr/>
        </p:nvSpPr>
        <p:spPr>
          <a:xfrm>
            <a:off x="0" y="735637"/>
            <a:ext cx="10795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ScreenManager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m_instance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기본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인스턴스값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ScreenManager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_instance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추가 인스턴스 값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get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return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m_instance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기본값으로 받는다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set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m_instance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value;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씬값을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value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받는다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Awake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(_instance !=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두개 이상의 인스턴스가 동시에 존재할 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_instance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는 그냥 파괴해버린다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_instance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두개 이상이 아니라 하나면 그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씬을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_instance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둔다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DontDestroyOnLoad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이 스크립트가 들어간 오브젝트는 파괴하지 않는다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32022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63947B-1C24-F1FD-E2DE-6B72A1B77DD7}"/>
              </a:ext>
            </a:extLst>
          </p:cNvPr>
          <p:cNvSpPr txBox="1"/>
          <p:nvPr/>
        </p:nvSpPr>
        <p:spPr>
          <a:xfrm>
            <a:off x="3579954" y="223365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 전환 시 화면의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픽셀값을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이용해 효과를 주는 함수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2C6539-E54A-8FC4-5257-C839A9AB0FEF}"/>
              </a:ext>
            </a:extLst>
          </p:cNvPr>
          <p:cNvSpPr txBox="1"/>
          <p:nvPr/>
        </p:nvSpPr>
        <p:spPr>
          <a:xfrm>
            <a:off x="0" y="764189"/>
            <a:ext cx="1077595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Texture2D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ScreenTexture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화면을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텍스쳐화한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값을 받기위해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Texture2D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값을 가진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ScreenTexture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생성한다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IEnumerator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CaptureScreen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Ienumerator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딜레이를 걸 수 있는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CaptureScreen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함수 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텍스쳐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자료형 변수를 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Texture2D texture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Texture2D(Screen.width,Screen.height,TextureFormat.RGB24,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yield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return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WaitForEndOfFrame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프레임이 끝난 후에 밑의 기능들을 실행시킨다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화면의 픽셀 데이터를 읽어서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텍스쳐화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하는 과정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texture.ReadPixels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Rect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(0, 0,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Screen.width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Screen.height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), 0, 0,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texture.Apply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ScreenTexture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texture;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LoadScreenTexture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텍스쳐화한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씬을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불러온다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StartCoroutine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CaptureScreen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());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딜레이를 포함한 함수를 실행하기위해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StartCoroutine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()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기능을 사용해서 호출한다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63F64E0-33BF-0290-143B-FC8DA6AA5E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>
                <a:latin typeface="+mn-ea"/>
                <a:ea typeface="+mn-ea"/>
                <a:cs typeface="둥근모꼴" panose="020B0500000000000000" pitchFamily="50" charset="-127"/>
              </a:rPr>
              <a:t>ScreenManager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567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3A808A7-07C0-F54E-D85D-748A4C06DFAA}"/>
              </a:ext>
            </a:extLst>
          </p:cNvPr>
          <p:cNvSpPr txBox="1"/>
          <p:nvPr/>
        </p:nvSpPr>
        <p:spPr>
          <a:xfrm>
            <a:off x="3185535" y="172565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디렉터에 필요한 기본값 설정</a:t>
            </a:r>
          </a:p>
        </p:txBody>
      </p:sp>
      <p:pic>
        <p:nvPicPr>
          <p:cNvPr id="6" name="그림 5" descr="텍스트, 점수판, 스크린샷, 명판이(가) 표시된 사진&#10;&#10;자동 생성된 설명">
            <a:extLst>
              <a:ext uri="{FF2B5EF4-FFF2-40B4-BE49-F238E27FC236}">
                <a16:creationId xmlns:a16="http://schemas.microsoft.com/office/drawing/2014/main" id="{13EFEB75-3630-72E1-EA6D-D44472D60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22" y="713389"/>
            <a:ext cx="3235078" cy="4603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52C114-9752-CDE2-BC07-991311BDC645}"/>
              </a:ext>
            </a:extLst>
          </p:cNvPr>
          <p:cNvSpPr txBox="1"/>
          <p:nvPr/>
        </p:nvSpPr>
        <p:spPr>
          <a:xfrm>
            <a:off x="0" y="713389"/>
            <a:ext cx="70011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GameDirector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instance;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GameDirector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스크립트의 함수들을 호출하기 위한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instance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Animator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anim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플레이화면과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메인화면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애니메이션값을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받기 위한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애니메이터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Animator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Nextanim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플레이화면과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메인화면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애니메이션값을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받기 위한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애니메이터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Animator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Clearanim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클리어화면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애니메이션값을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받기 위한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애니메이터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Animator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Pauseanim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정지화면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애니메이션값을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받기 위한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애니메이터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List&lt;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&gt;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lifeImg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HpUI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게임 속 하트 그림이 데미지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입을때마다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지워지게 하기위한 리스트 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bool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isPause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게임정지를 인식하기위한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bool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값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기본 설정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Text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EnemyCounttxt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//UI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게임화면에 남은 적 수를 표시하기위한 텍스트 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float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Timer;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Text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Time_text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</a:t>
            </a:r>
            <a:endParaRPr lang="ko-KR" altLang="en-US" dirty="0">
              <a:latin typeface="+mn-ea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974C59F-B465-4667-06CB-D914D7750F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GameDirector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89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0" y="0"/>
            <a:ext cx="2530416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게임의 씬 구성 및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배치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BB8ACB-35F6-193E-422C-4816FE339B4A}"/>
              </a:ext>
            </a:extLst>
          </p:cNvPr>
          <p:cNvGrpSpPr/>
          <p:nvPr/>
        </p:nvGrpSpPr>
        <p:grpSpPr>
          <a:xfrm>
            <a:off x="1673994" y="1571394"/>
            <a:ext cx="8822556" cy="4124488"/>
            <a:chOff x="1072948" y="2018018"/>
            <a:chExt cx="10031643" cy="468972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39F9335-D10B-330B-3D55-433082659F94}"/>
                </a:ext>
              </a:extLst>
            </p:cNvPr>
            <p:cNvGrpSpPr/>
            <p:nvPr/>
          </p:nvGrpSpPr>
          <p:grpSpPr>
            <a:xfrm>
              <a:off x="2995629" y="2654199"/>
              <a:ext cx="5860213" cy="3312406"/>
              <a:chOff x="1901918" y="2947496"/>
              <a:chExt cx="5860213" cy="331240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A1FCE8E-F1FB-0F9A-A54F-6E7D1D71A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1919" y="2966061"/>
                <a:ext cx="5860212" cy="3293841"/>
              </a:xfrm>
              <a:prstGeom prst="rect">
                <a:avLst/>
              </a:prstGeom>
            </p:spPr>
          </p:pic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03CD95E-0D94-9807-D587-0BCB1614C482}"/>
                  </a:ext>
                </a:extLst>
              </p:cNvPr>
              <p:cNvSpPr/>
              <p:nvPr/>
            </p:nvSpPr>
            <p:spPr>
              <a:xfrm>
                <a:off x="6952891" y="2966061"/>
                <a:ext cx="678611" cy="28897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A7845DA-A9F0-4E2B-536E-A01FD3AE4EBF}"/>
                  </a:ext>
                </a:extLst>
              </p:cNvPr>
              <p:cNvSpPr/>
              <p:nvPr/>
            </p:nvSpPr>
            <p:spPr>
              <a:xfrm>
                <a:off x="4590074" y="2959710"/>
                <a:ext cx="483902" cy="28897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C4A657C3-7FB4-1278-B9A8-63B80345B00E}"/>
                  </a:ext>
                </a:extLst>
              </p:cNvPr>
              <p:cNvSpPr/>
              <p:nvPr/>
            </p:nvSpPr>
            <p:spPr>
              <a:xfrm>
                <a:off x="1901918" y="2947496"/>
                <a:ext cx="1561382" cy="20007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FC528E3-A862-70E6-267E-8EF071B09C38}"/>
                  </a:ext>
                </a:extLst>
              </p:cNvPr>
              <p:cNvSpPr/>
              <p:nvPr/>
            </p:nvSpPr>
            <p:spPr>
              <a:xfrm>
                <a:off x="4631974" y="5760560"/>
                <a:ext cx="400102" cy="3526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</a:endParaRPr>
              </a:p>
            </p:txBody>
          </p:sp>
        </p:grp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98234254-CFE8-5040-DC72-4D49ACE92ADB}"/>
                </a:ext>
              </a:extLst>
            </p:cNvPr>
            <p:cNvCxnSpPr>
              <a:cxnSpLocks/>
              <a:stCxn id="42" idx="0"/>
              <a:endCxn id="47" idx="2"/>
            </p:cNvCxnSpPr>
            <p:nvPr/>
          </p:nvCxnSpPr>
          <p:spPr>
            <a:xfrm flipV="1">
              <a:off x="5925735" y="2467114"/>
              <a:ext cx="3885" cy="1992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551B757F-2806-F734-069A-7C84F71A2F32}"/>
                </a:ext>
              </a:extLst>
            </p:cNvPr>
            <p:cNvSpPr/>
            <p:nvPr/>
          </p:nvSpPr>
          <p:spPr>
            <a:xfrm>
              <a:off x="5354489" y="2018018"/>
              <a:ext cx="1150256" cy="44909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게임 제한시간</a:t>
              </a:r>
            </a:p>
          </p:txBody>
        </p: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F149526-EE8D-7733-744C-3272CE28A17E}"/>
                </a:ext>
              </a:extLst>
            </p:cNvPr>
            <p:cNvCxnSpPr>
              <a:cxnSpLocks/>
              <a:stCxn id="39" idx="3"/>
              <a:endCxn id="55" idx="1"/>
            </p:cNvCxnSpPr>
            <p:nvPr/>
          </p:nvCxnSpPr>
          <p:spPr>
            <a:xfrm flipV="1">
              <a:off x="8725214" y="2817250"/>
              <a:ext cx="717111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EC731663-2136-E094-FCFB-CE070C3A5FC2}"/>
                </a:ext>
              </a:extLst>
            </p:cNvPr>
            <p:cNvSpPr/>
            <p:nvPr/>
          </p:nvSpPr>
          <p:spPr>
            <a:xfrm>
              <a:off x="9442325" y="2592701"/>
              <a:ext cx="1662266" cy="44909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맵에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남은 적의 수</a:t>
              </a: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23A735D5-5E29-8D3C-B3DF-FD111CD103C9}"/>
                </a:ext>
              </a:extLst>
            </p:cNvPr>
            <p:cNvCxnSpPr>
              <a:cxnSpLocks/>
              <a:stCxn id="43" idx="1"/>
              <a:endCxn id="64" idx="3"/>
            </p:cNvCxnSpPr>
            <p:nvPr/>
          </p:nvCxnSpPr>
          <p:spPr>
            <a:xfrm flipH="1">
              <a:off x="2464452" y="2754234"/>
              <a:ext cx="531177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8F752A99-7238-C110-3181-63AAAD647988}"/>
                </a:ext>
              </a:extLst>
            </p:cNvPr>
            <p:cNvSpPr/>
            <p:nvPr/>
          </p:nvSpPr>
          <p:spPr>
            <a:xfrm>
              <a:off x="1072948" y="2592701"/>
              <a:ext cx="1391504" cy="32306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플레이어 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HP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53AC568-5831-0626-EDF1-E1875F6B127F}"/>
                </a:ext>
              </a:extLst>
            </p:cNvPr>
            <p:cNvCxnSpPr>
              <a:cxnSpLocks/>
              <a:stCxn id="44" idx="2"/>
              <a:endCxn id="71" idx="0"/>
            </p:cNvCxnSpPr>
            <p:nvPr/>
          </p:nvCxnSpPr>
          <p:spPr>
            <a:xfrm>
              <a:off x="5925735" y="5819955"/>
              <a:ext cx="3885" cy="43869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BF3AB6A4-324E-1D84-F026-69DD3EF07241}"/>
                </a:ext>
              </a:extLst>
            </p:cNvPr>
            <p:cNvSpPr/>
            <p:nvPr/>
          </p:nvSpPr>
          <p:spPr>
            <a:xfrm>
              <a:off x="4505215" y="6258651"/>
              <a:ext cx="2848804" cy="44909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카메라 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플레이어를 중심으로 맵 이동 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EABAC5A-43FD-97B3-A331-466059A23506}"/>
              </a:ext>
            </a:extLst>
          </p:cNvPr>
          <p:cNvSpPr txBox="1"/>
          <p:nvPr/>
        </p:nvSpPr>
        <p:spPr>
          <a:xfrm>
            <a:off x="18847" y="657646"/>
            <a:ext cx="11576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맑은 고딕" panose="020B0503020000020004" pitchFamily="50" charset="-127"/>
              </a:rPr>
              <a:t>인게임</a:t>
            </a:r>
            <a:r>
              <a:rPr lang="ko-KR" altLang="en-US" sz="1200" dirty="0"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</a:rPr>
              <a:t>UI</a:t>
            </a:r>
            <a:r>
              <a:rPr lang="ko-KR" altLang="en-US" sz="1200" dirty="0">
                <a:latin typeface="맑은 고딕" panose="020B0503020000020004" pitchFamily="50" charset="-127"/>
              </a:rPr>
              <a:t>배치</a:t>
            </a:r>
          </a:p>
        </p:txBody>
      </p:sp>
    </p:spTree>
    <p:extLst>
      <p:ext uri="{BB962C8B-B14F-4D97-AF65-F5344CB8AC3E}">
        <p14:creationId xmlns:p14="http://schemas.microsoft.com/office/powerpoint/2010/main" val="10409149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D4B08E-D1DD-3BB3-7D19-6F88B710FFCF}"/>
              </a:ext>
            </a:extLst>
          </p:cNvPr>
          <p:cNvSpPr txBox="1"/>
          <p:nvPr/>
        </p:nvSpPr>
        <p:spPr>
          <a:xfrm>
            <a:off x="0" y="733513"/>
            <a:ext cx="990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== 5)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씬 번호가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번이면 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Invoke(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ClearUI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//2</a:t>
            </a:r>
            <a:r>
              <a:rPr lang="ko-KR" altLang="en-US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초후에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ClearUI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호출한다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클리어 씬 호출을 위한 딜레이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E03949-7A42-1A8F-AE3E-D72E750BBDB2}"/>
              </a:ext>
            </a:extLst>
          </p:cNvPr>
          <p:cNvSpPr txBox="1"/>
          <p:nvPr/>
        </p:nvSpPr>
        <p:spPr>
          <a:xfrm>
            <a:off x="3312387" y="192689"/>
            <a:ext cx="310111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클리어씬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전환에 대한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조건값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설정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633B09E-ECAF-26FE-9BB4-2051097A88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GameDirector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30988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AC7834-FA73-EC78-228E-F86731DDC981}"/>
              </a:ext>
            </a:extLst>
          </p:cNvPr>
          <p:cNvSpPr txBox="1"/>
          <p:nvPr/>
        </p:nvSpPr>
        <p:spPr>
          <a:xfrm>
            <a:off x="0" y="719739"/>
            <a:ext cx="9906000" cy="5786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Update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Input.GetKeyDown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KeyCode.Escape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//esc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누르면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(!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isPause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isPause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SetPause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SetPause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호출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Invoke(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TimeStop</a:t>
            </a:r>
            <a:r>
              <a:rPr lang="en-US" altLang="ko-KR" sz="1400" dirty="0">
                <a:solidFill>
                  <a:srgbClr val="A3151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0.65f);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//0.65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초 뒤에 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TimeStop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호출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isPause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isPause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Time.timeScale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1;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시간을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설정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움직인다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Continue();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//Continue()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함수를 호출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Timer -=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Time.deltaTime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타이머는 실제 시간 초만큼 줄어든다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Time_text.text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Mathf.Round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(Timer).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ToString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타임 텍스트에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넣어준다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(Timer &lt;= 0)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타이머가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이하면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Timer = 0;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//Time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고정하고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Time_text.text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= 0.ToString(); 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//0</a:t>
            </a:r>
            <a:r>
              <a:rPr lang="ko-KR" altLang="en-US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호출한다</a:t>
            </a:r>
            <a:r>
              <a:rPr lang="en-US" altLang="ko-KR" sz="1400" dirty="0">
                <a:solidFill>
                  <a:srgbClr val="008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}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01670-CDE4-6D4F-E766-585E542F424C}"/>
              </a:ext>
            </a:extLst>
          </p:cNvPr>
          <p:cNvSpPr txBox="1"/>
          <p:nvPr/>
        </p:nvSpPr>
        <p:spPr>
          <a:xfrm>
            <a:off x="3229837" y="178915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Esc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를 통한 일시정지 기능과 타이머 기능 구현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5A372F53-8040-9526-391F-AE65C8C261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GameDirector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8498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113D10-DBAE-D6E4-6C37-4B77AE8C55D9}"/>
              </a:ext>
            </a:extLst>
          </p:cNvPr>
          <p:cNvSpPr txBox="1"/>
          <p:nvPr/>
        </p:nvSpPr>
        <p:spPr>
          <a:xfrm>
            <a:off x="0" y="786681"/>
            <a:ext cx="9906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SetPause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PauseUI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띄우기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isPause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isPause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true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바꾼다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Pauseanim.SetBool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isDown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//Pause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화면을 띄운다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Continue()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정지해제 후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PauseUI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숨기기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isPause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isPause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false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바꾼다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Pauseanim.SetBool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isDown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false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//Pause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화면을 숨기기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TimeStop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정지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Time.timeScale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0;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게임을 정지 시킨다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C6489A-ED21-175F-4AB1-E61C697A705E}"/>
              </a:ext>
            </a:extLst>
          </p:cNvPr>
          <p:cNvSpPr txBox="1"/>
          <p:nvPr/>
        </p:nvSpPr>
        <p:spPr>
          <a:xfrm>
            <a:off x="3236187" y="172565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Esc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를 통한 일시정지 기능과 타이머 기능 구현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44A9592-4464-F20A-53F9-0274AC76F02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GameDirector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2209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F838E7-99C6-25E4-2A32-D67B14DCBF8D}"/>
              </a:ext>
            </a:extLst>
          </p:cNvPr>
          <p:cNvSpPr txBox="1"/>
          <p:nvPr/>
        </p:nvSpPr>
        <p:spPr>
          <a:xfrm>
            <a:off x="3153785" y="185483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</a:t>
            </a:r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에서 </a:t>
            </a:r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Restart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버튼 누를 시 나오는 이벤트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8799E-68F7-2FF5-7044-E42D1E0AA45D}"/>
              </a:ext>
            </a:extLst>
          </p:cNvPr>
          <p:cNvSpPr txBox="1"/>
          <p:nvPr/>
        </p:nvSpPr>
        <p:spPr>
          <a:xfrm>
            <a:off x="0" y="726307"/>
            <a:ext cx="9906000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Restart()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플레이 화면으로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Time.timeScale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1;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시간을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설정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=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게임이 움직인다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0)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시작화면에서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start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기능도 수행한다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＂GameStage1＂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//GameStage1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플레이화면 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2)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"GameStage1"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//GameStage1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플레이화면 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3)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"GameStage2"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//GameStage2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플레이화면 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4)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"GameStage3"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//GameStage3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플레이화면 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== 5)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"GameStage1"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//GameStage1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플레이화면 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5D2BC38-1B38-599B-AC41-D240B630ACD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GameDirector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322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F838E7-99C6-25E4-2A32-D67B14DCBF8D}"/>
              </a:ext>
            </a:extLst>
          </p:cNvPr>
          <p:cNvSpPr txBox="1"/>
          <p:nvPr/>
        </p:nvSpPr>
        <p:spPr>
          <a:xfrm>
            <a:off x="3172835" y="177089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씬 전환 이벤트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8799E-68F7-2FF5-7044-E42D1E0AA45D}"/>
              </a:ext>
            </a:extLst>
          </p:cNvPr>
          <p:cNvSpPr txBox="1"/>
          <p:nvPr/>
        </p:nvSpPr>
        <p:spPr>
          <a:xfrm>
            <a:off x="0" y="717913"/>
            <a:ext cx="11449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NextSTAGE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플레이 화면으로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Time.timeScale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1;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시간을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설정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=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게임이 움직인다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SceneManager.GetActiveScene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().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buildIndex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+ 1);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빌드에서 설정한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씬에서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한칸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씩 이동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TutorialScene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튜토리얼 화면으로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Time.timeScale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1;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시간을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설정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=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게임이 움직인다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"Tutorial"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//Tutorial =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튜토리얼화면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StartMenu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메인화면으로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이동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Time.timeScale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1;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시간을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로 설정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=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게임이 움직인다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StartMenu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StartMenu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=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메인화면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Gameclear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클리어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씬으로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이동한다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ScreenManager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._instance._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LoadScreenTexture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	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흐릿해졌다가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화면 이동하는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Dissolve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스크립트와 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ScreenManager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스크립트를 이용한 기능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SceneManager.LoadScene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GameClearScene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GameClearScene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=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클리어화면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으로 이동한다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8A374454-4FF1-A360-078D-1C417543C57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GameDirector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7023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F838E7-99C6-25E4-2A32-D67B14DCBF8D}"/>
              </a:ext>
            </a:extLst>
          </p:cNvPr>
          <p:cNvSpPr txBox="1"/>
          <p:nvPr/>
        </p:nvSpPr>
        <p:spPr>
          <a:xfrm>
            <a:off x="3160135" y="172565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 특정 이벤트에 발동 될 </a:t>
            </a:r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UI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애니메이션 함수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8799E-68F7-2FF5-7044-E42D1E0AA45D}"/>
              </a:ext>
            </a:extLst>
          </p:cNvPr>
          <p:cNvSpPr txBox="1"/>
          <p:nvPr/>
        </p:nvSpPr>
        <p:spPr>
          <a:xfrm>
            <a:off x="0" y="713389"/>
            <a:ext cx="1160145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NextStageAnim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다음 스테이지 넘어가기 위한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UI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호출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Nextanim.SetBool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isShow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//UI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호출 애니메이션 발생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Invoke(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TimeStop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1f);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애니메이션 실행 완료 후 정지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Gameover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게임오버 호출 함수 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anim.SetBool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isShow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게임오버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UI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호출한다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Invoke(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TimeStop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1f);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//1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초 뒤 시간 정지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ClearUI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 클리어 시 클리어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UI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를 생성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Clearanim.SetBool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 err="1">
                <a:solidFill>
                  <a:srgbClr val="A31515"/>
                </a:solidFill>
                <a:latin typeface="+mn-ea"/>
              </a:rPr>
              <a:t>isClearShow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true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클리어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UI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애니메이션 호출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EnemyCount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max,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count)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//UI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화면에 남은 적 수를 보여주는 함수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EnemyCounttxt.text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max.ToString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 +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 / "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+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count.ToString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();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EnemyCounttxt.text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에 최대 적 생성 개수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남은적값을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보여준다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count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는 다른 스크립트의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int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값을 받기 위해 넣어둔 매개변수</a:t>
            </a:r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A66AF8BE-9C3E-5403-5F07-DD4359B927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GameDirector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315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F838E7-99C6-25E4-2A32-D67B14DCBF8D}"/>
              </a:ext>
            </a:extLst>
          </p:cNvPr>
          <p:cNvSpPr txBox="1"/>
          <p:nvPr/>
        </p:nvSpPr>
        <p:spPr>
          <a:xfrm>
            <a:off x="3498839" y="200682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게임의 특정 이벤트의 사운드 기본값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48584-A5EB-F090-505D-AA955442D87C}"/>
              </a:ext>
            </a:extLst>
          </p:cNvPr>
          <p:cNvSpPr txBox="1"/>
          <p:nvPr/>
        </p:nvSpPr>
        <p:spPr>
          <a:xfrm>
            <a:off x="0" y="741506"/>
            <a:ext cx="503317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static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SoundManager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instance;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AudioClip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Attack;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어택 사운드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AudioClip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Jump; 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점프 사운드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AudioClip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GameClear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게임 클리어 사운드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AudioClip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GameOver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게임 오버 사운드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1CE2A-4131-351F-CC5A-25D3225C3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6" y="3062126"/>
            <a:ext cx="4273302" cy="181588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DE4ABF2-DB5C-DAD0-D26F-5F84D6A4E79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SoundManager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4960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F838E7-99C6-25E4-2A32-D67B14DCBF8D}"/>
              </a:ext>
            </a:extLst>
          </p:cNvPr>
          <p:cNvSpPr txBox="1"/>
          <p:nvPr/>
        </p:nvSpPr>
        <p:spPr>
          <a:xfrm>
            <a:off x="3486135" y="197965"/>
            <a:ext cx="6114844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외부함수에서 호출을 위한 </a:t>
            </a:r>
            <a:r>
              <a:rPr lang="en-US" altLang="ko-KR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instanc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선언 및 호출</a:t>
            </a:r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양식 설정하는 함수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5E39F-0914-513E-4B35-BD504C1A93DA}"/>
              </a:ext>
            </a:extLst>
          </p:cNvPr>
          <p:cNvSpPr txBox="1"/>
          <p:nvPr/>
        </p:nvSpPr>
        <p:spPr>
          <a:xfrm>
            <a:off x="6335" y="713389"/>
            <a:ext cx="990600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private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Awake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if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(instance ==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null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instance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this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DontDestroyOnLoad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(instance);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else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    Destroy(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void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SFXPlay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sfxName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AudioClip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clip)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오디오 클립의 </a:t>
            </a:r>
            <a:r>
              <a:rPr lang="ko-KR" altLang="en-US" sz="1400" dirty="0" err="1">
                <a:solidFill>
                  <a:srgbClr val="008000"/>
                </a:solidFill>
                <a:latin typeface="+mn-ea"/>
              </a:rPr>
              <a:t>클립함수값을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 매개변수로 받는다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{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go = 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new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GameObject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sfxName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400" dirty="0">
                <a:solidFill>
                  <a:srgbClr val="A31515"/>
                </a:solidFill>
                <a:latin typeface="+mn-ea"/>
              </a:rPr>
              <a:t>"Sound"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게임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go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는 위와 같은 값을 가진다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fr-FR" altLang="ko-KR" sz="1400" dirty="0">
                <a:solidFill>
                  <a:srgbClr val="000000"/>
                </a:solidFill>
                <a:latin typeface="+mn-ea"/>
              </a:rPr>
              <a:t>        AudioSource audiosource = go.AddComponent&lt;AudioSource&gt;();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audiosource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는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go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오디오 소스를 가진다</a:t>
            </a:r>
            <a:endParaRPr lang="fr-FR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audiosource.clip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= clip;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en-US" altLang="ko-KR" sz="1400" dirty="0" err="1">
                <a:solidFill>
                  <a:srgbClr val="008000"/>
                </a:solidFill>
                <a:latin typeface="+mn-ea"/>
              </a:rPr>
              <a:t>audiosource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클립은 매개변수의 클립 값을 가진다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audiosource.Play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();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재생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endParaRPr lang="ko-KR" altLang="en-US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   Destroy(go,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clip.length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);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//clip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의 길이만큼 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go </a:t>
            </a:r>
            <a:r>
              <a:rPr lang="ko-KR" altLang="en-US" sz="1400" dirty="0">
                <a:solidFill>
                  <a:srgbClr val="008000"/>
                </a:solidFill>
                <a:latin typeface="+mn-ea"/>
              </a:rPr>
              <a:t>오브젝트가 재생 후 파괴된다</a:t>
            </a:r>
            <a:r>
              <a:rPr lang="en-US" altLang="ko-KR" sz="1400" dirty="0">
                <a:solidFill>
                  <a:srgbClr val="008000"/>
                </a:solidFill>
                <a:latin typeface="+mn-ea"/>
              </a:rPr>
              <a:t>.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4D5BCCCD-598D-90A5-DC74-412FDAECF36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 err="1">
                <a:latin typeface="+mn-ea"/>
                <a:ea typeface="+mn-ea"/>
                <a:cs typeface="둥근모꼴" panose="020B0500000000000000" pitchFamily="50" charset="-127"/>
              </a:rPr>
              <a:t>SoundManager</a:t>
            </a:r>
            <a:endParaRPr lang="en-US" altLang="ko-KR" sz="4000" dirty="0">
              <a:latin typeface="+mn-ea"/>
              <a:ea typeface="+mn-ea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0135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A1133-1FD6-FEAD-180C-656A504F0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411" y="683432"/>
            <a:ext cx="8543925" cy="557213"/>
          </a:xfrm>
        </p:spPr>
        <p:txBody>
          <a:bodyPr>
            <a:noAutofit/>
          </a:bodyPr>
          <a:lstStyle/>
          <a:p>
            <a:b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</a:br>
            <a:r>
              <a:rPr lang="en-US" altLang="ko-KR" sz="5688" b="1" dirty="0" err="1">
                <a:ea typeface="맑은 고딕" panose="020B0503020000020004" pitchFamily="50" charset="-127"/>
                <a:cs typeface="둥근모꼴" panose="020B0500000000000000" pitchFamily="50" charset="-127"/>
              </a:rPr>
              <a:t>TileMap</a:t>
            </a:r>
            <a:r>
              <a:rPr lang="en-US" altLang="ko-KR" sz="5688" b="1" dirty="0">
                <a:ea typeface="맑은 고딕" panose="020B0503020000020004" pitchFamily="50" charset="-127"/>
                <a:cs typeface="둥근모꼴" panose="020B0500000000000000" pitchFamily="50" charset="-127"/>
              </a:rPr>
              <a:t> Setting</a:t>
            </a:r>
            <a:endParaRPr lang="ko-KR" altLang="en-US" sz="5688" b="1" dirty="0"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C1E48-9E5F-881D-8DA8-66B904175E15}"/>
              </a:ext>
            </a:extLst>
          </p:cNvPr>
          <p:cNvSpPr txBox="1"/>
          <p:nvPr/>
        </p:nvSpPr>
        <p:spPr>
          <a:xfrm>
            <a:off x="1240537" y="2170197"/>
            <a:ext cx="7025440" cy="404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31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타일맵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세팅을 통해 맵 배치 구현</a:t>
            </a:r>
            <a:endParaRPr lang="en-US" altLang="ko-KR" sz="203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BC6A95-9D48-6457-13A3-AE07D95572F7}"/>
              </a:ext>
            </a:extLst>
          </p:cNvPr>
          <p:cNvSpPr txBox="1"/>
          <p:nvPr/>
        </p:nvSpPr>
        <p:spPr>
          <a:xfrm>
            <a:off x="1315597" y="2924766"/>
            <a:ext cx="2926180" cy="11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일반 바닥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통과하는 바닥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25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맵 설명</a:t>
            </a:r>
            <a:endParaRPr lang="en-US" altLang="ko-KR" sz="1625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7DBF82-9C70-F487-9465-CECAF9C4D850}"/>
              </a:ext>
            </a:extLst>
          </p:cNvPr>
          <p:cNvGrpSpPr/>
          <p:nvPr/>
        </p:nvGrpSpPr>
        <p:grpSpPr>
          <a:xfrm rot="5400000">
            <a:off x="8234264" y="2706633"/>
            <a:ext cx="4881944" cy="754559"/>
            <a:chOff x="3131850" y="0"/>
            <a:chExt cx="5943795" cy="92868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D7226A2-8E1B-7D8A-255F-0ECD7B189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6AB493A-D119-598E-53D3-30BB2CEE4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52A6977-9C4A-115F-DF65-52FECA7E9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1E6442B-E040-A115-5352-D999756FB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9CCC241E-C8FD-D50C-E51E-69883093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A6C7BD1-9A6E-C8AE-0E6A-3C0C7026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A9C6E14-4AD7-DDF8-30C7-3BBB477F14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4BF3AE-E05B-B09B-AABC-5DED8F5581B6}"/>
              </a:ext>
            </a:extLst>
          </p:cNvPr>
          <p:cNvGrpSpPr/>
          <p:nvPr/>
        </p:nvGrpSpPr>
        <p:grpSpPr>
          <a:xfrm>
            <a:off x="4377738" y="5506798"/>
            <a:ext cx="6671265" cy="766168"/>
            <a:chOff x="49027" y="-14288"/>
            <a:chExt cx="8122304" cy="94297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5696C73-3101-CCD1-816C-DC791A96D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7E2511B-1566-5A1D-9D0C-4088CF08E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02EC967-8C9D-600E-D1FA-B4F6EBF8C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4946" r="100000"/>
            <a:stretch/>
          </p:blipFill>
          <p:spPr>
            <a:xfrm>
              <a:off x="8116019" y="0"/>
              <a:ext cx="45226" cy="92868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77ED80-3AB1-8226-7DF7-F7CAD4D41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0388D7-B68C-12FD-2BD7-F9DC6EB36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D251876-93BB-7EF0-2E09-0D677FC5C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7B6A82-EDEB-B581-82C4-0AD33CEE3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3481" y="0"/>
              <a:ext cx="914400" cy="92868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B8E29EF-840B-9564-EC33-6FF3A3A94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8692" y="-14288"/>
              <a:ext cx="914400" cy="92868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9D96C3-91E0-1F6D-D598-398130C86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4292" y="0"/>
              <a:ext cx="914400" cy="928688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5ED45E9-4BC9-8548-6822-7DA3F900C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27" y="-14288"/>
              <a:ext cx="914400" cy="928688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DFC054-3CFF-3E19-6982-C92E872D22A8}"/>
              </a:ext>
            </a:extLst>
          </p:cNvPr>
          <p:cNvGrpSpPr/>
          <p:nvPr/>
        </p:nvGrpSpPr>
        <p:grpSpPr>
          <a:xfrm rot="7852920">
            <a:off x="4517277" y="3833557"/>
            <a:ext cx="3371668" cy="521128"/>
            <a:chOff x="3131850" y="0"/>
            <a:chExt cx="5943795" cy="92868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53A7EE0-A6B1-7762-AA25-EA3391AD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1679000B-06A4-2161-C2C8-858C88A3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C0ACAC4-508D-A271-D23C-28685BDDF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0C0B140-56DD-8834-2167-9F9195194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1DBC132-A890-A0DD-68FA-AB14C16BE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097B305-269C-7E6D-20E5-BA25640AD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0432DBC9-1352-55DF-A360-5628C117E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792336E-2FD2-7AFF-B53B-9BDCB97B2AF6}"/>
              </a:ext>
            </a:extLst>
          </p:cNvPr>
          <p:cNvGrpSpPr/>
          <p:nvPr/>
        </p:nvGrpSpPr>
        <p:grpSpPr>
          <a:xfrm rot="7852920">
            <a:off x="5768668" y="3832393"/>
            <a:ext cx="3371668" cy="521128"/>
            <a:chOff x="3131850" y="0"/>
            <a:chExt cx="5943795" cy="92868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AAD7D2A-BD9A-9423-8B64-71C096DE5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A9250D2-1214-3F74-EA8A-73B3155B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C159161-3ADE-F27E-E3AC-5201EC3BB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5152392-3F92-2EB5-00BC-9E2B6D91F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9EF2EEA-6777-9C0F-2867-1FD96B367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7036C7B-C389-8F72-43F9-29DA92008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9CF833B2-A496-01BE-D708-3741167C2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35C935B-693E-18F7-FEA0-2E9C5E645AD7}"/>
              </a:ext>
            </a:extLst>
          </p:cNvPr>
          <p:cNvGrpSpPr/>
          <p:nvPr/>
        </p:nvGrpSpPr>
        <p:grpSpPr>
          <a:xfrm rot="7852920">
            <a:off x="7090910" y="3801104"/>
            <a:ext cx="3371668" cy="521128"/>
            <a:chOff x="3131850" y="0"/>
            <a:chExt cx="5943795" cy="92868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1A7CAFD-4E06-9F2B-BE7F-455A56B8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27C9C38-6934-280F-93FA-3557E0032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33F191F-3970-E21A-BA8F-4E9CE7FF8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1754D6E-EF80-C170-B439-37D2C4D8D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AACEB3C5-8B99-940A-B6E0-B98012EB7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E88ED84-B01F-5DA2-EE9A-B4551AFCD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3439CDA-6412-24F5-24F8-D12FECE0C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4963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F838E7-99C6-25E4-2A32-D67B14DCBF8D}"/>
              </a:ext>
            </a:extLst>
          </p:cNvPr>
          <p:cNvSpPr txBox="1"/>
          <p:nvPr/>
        </p:nvSpPr>
        <p:spPr>
          <a:xfrm>
            <a:off x="2927062" y="197369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가장</a:t>
            </a:r>
            <a:r>
              <a:rPr lang="en-US" altLang="ko-KR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기본적인 바닥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타일맵</a:t>
            </a:r>
            <a:endParaRPr lang="ko-KR" altLang="en-US" sz="1463" i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A7B591-A05F-AB65-0B25-5F85C2D60D40}"/>
              </a:ext>
            </a:extLst>
          </p:cNvPr>
          <p:cNvGrpSpPr/>
          <p:nvPr/>
        </p:nvGrpSpPr>
        <p:grpSpPr>
          <a:xfrm rot="7852920">
            <a:off x="6674565" y="2910042"/>
            <a:ext cx="3371668" cy="521128"/>
            <a:chOff x="3131850" y="0"/>
            <a:chExt cx="5943795" cy="92868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B2FB9AC-9204-6714-DDD5-AA85D061F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42865" y="0"/>
              <a:ext cx="914400" cy="9286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CAFAB7E-8A9B-2521-C2FF-122AE275F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2784" y="0"/>
              <a:ext cx="914400" cy="92868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BE9BFA4-CB23-C574-49E8-DFD6A250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61245" y="0"/>
              <a:ext cx="914400" cy="92868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1A794446-4916-616B-9709-9916ECC03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56931" y="0"/>
              <a:ext cx="914400" cy="92868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1CF2884-FB84-6CF9-A5E7-1BA501E84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7098" y="0"/>
              <a:ext cx="914400" cy="92868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EC6FE3F-7C94-BDE0-5714-7F92A3C44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8465" y="0"/>
              <a:ext cx="914400" cy="928688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B9B7DC2-F480-478B-36D4-6576BE634B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473"/>
            <a:stretch/>
          </p:blipFill>
          <p:spPr>
            <a:xfrm>
              <a:off x="3131850" y="0"/>
              <a:ext cx="526030" cy="928688"/>
            </a:xfrm>
            <a:prstGeom prst="rect">
              <a:avLst/>
            </a:prstGeom>
          </p:spPr>
        </p:pic>
      </p:grpSp>
      <p:pic>
        <p:nvPicPr>
          <p:cNvPr id="25" name="그림 24" descr="텍스트, 모니터, 스크린샷, 여러개이(가) 표시된 사진&#10;&#10;자동 생성된 설명">
            <a:extLst>
              <a:ext uri="{FF2B5EF4-FFF2-40B4-BE49-F238E27FC236}">
                <a16:creationId xmlns:a16="http://schemas.microsoft.com/office/drawing/2014/main" id="{55011BBE-FC21-63C0-C604-7EC7F72FA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531" y="1029255"/>
            <a:ext cx="3055885" cy="38636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8E995DE-76D4-5DC9-4986-67EF7369899B}"/>
              </a:ext>
            </a:extLst>
          </p:cNvPr>
          <p:cNvSpPr txBox="1"/>
          <p:nvPr/>
        </p:nvSpPr>
        <p:spPr>
          <a:xfrm>
            <a:off x="1705531" y="5557966"/>
            <a:ext cx="8438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Tag</a:t>
            </a:r>
            <a:r>
              <a:rPr lang="ko-KR" altLang="en-US" sz="1600" dirty="0"/>
              <a:t>와 </a:t>
            </a:r>
            <a:r>
              <a:rPr lang="en-US" altLang="ko-KR" sz="1600" dirty="0"/>
              <a:t>Layer</a:t>
            </a:r>
            <a:r>
              <a:rPr lang="ko-KR" altLang="en-US" sz="1600" dirty="0"/>
              <a:t>를 </a:t>
            </a:r>
            <a:r>
              <a:rPr lang="en-US" altLang="ko-KR" sz="1600" dirty="0"/>
              <a:t>platform</a:t>
            </a:r>
            <a:r>
              <a:rPr lang="ko-KR" altLang="en-US" sz="1600" dirty="0"/>
              <a:t>으로 지정 </a:t>
            </a:r>
            <a:r>
              <a:rPr lang="en-US" altLang="ko-KR" sz="1600" dirty="0"/>
              <a:t>-&gt; </a:t>
            </a:r>
            <a:r>
              <a:rPr lang="ko-KR" altLang="en-US" sz="1600" dirty="0"/>
              <a:t>함수에서 특정 오브젝트 호출을 위한 설정</a:t>
            </a:r>
            <a:endParaRPr lang="en-US" altLang="ko-KR" sz="1600" dirty="0"/>
          </a:p>
          <a:p>
            <a:r>
              <a:rPr lang="en-US" altLang="ko-KR" sz="1600" dirty="0" err="1"/>
              <a:t>Tilemap</a:t>
            </a:r>
            <a:r>
              <a:rPr lang="en-US" altLang="ko-KR" sz="1600" dirty="0"/>
              <a:t> Collider 2D</a:t>
            </a:r>
            <a:r>
              <a:rPr lang="ko-KR" altLang="en-US" sz="1600" dirty="0"/>
              <a:t>를 사용 </a:t>
            </a:r>
            <a:r>
              <a:rPr lang="en-US" altLang="ko-KR" sz="1600" dirty="0"/>
              <a:t>-&gt; </a:t>
            </a:r>
            <a:r>
              <a:rPr lang="ko-KR" altLang="en-US" sz="1600" dirty="0"/>
              <a:t>각 타일마다 충돌 처리를 해줘 하나의 타일에도 충돌처리가 가능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1FA75E7B-3720-AFE1-DA3E-B75C41CE8B6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+mn-ea"/>
                <a:ea typeface="+mn-ea"/>
                <a:cs typeface="둥근모꼴" panose="020B0500000000000000" pitchFamily="50" charset="-127"/>
              </a:rPr>
              <a:t>Normal Grid</a:t>
            </a:r>
          </a:p>
        </p:txBody>
      </p:sp>
    </p:spTree>
    <p:extLst>
      <p:ext uri="{BB962C8B-B14F-4D97-AF65-F5344CB8AC3E}">
        <p14:creationId xmlns:p14="http://schemas.microsoft.com/office/powerpoint/2010/main" val="971229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77694-16C6-FEB4-82CE-D399EDB1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661076" cy="49873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dirty="0">
                <a:ln w="0"/>
                <a:latin typeface="+mj-ea"/>
                <a:cs typeface="둥근모꼴" panose="020B0500000000000000" pitchFamily="50" charset="-127"/>
              </a:rPr>
              <a:t>게임 설계하기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1483523" y="1869950"/>
            <a:ext cx="9224963" cy="3118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200000"/>
              </a:lnSpc>
            </a:pP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1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단계</a:t>
            </a: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화면에 놓일 오브젝트 나열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rtl="0">
              <a:lnSpc>
                <a:spcPct val="200000"/>
              </a:lnSpc>
            </a:pP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2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단계</a:t>
            </a: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오브젝트를 움직일 수 있는 컨트롤러 스크립트를 정함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rtl="0">
              <a:lnSpc>
                <a:spcPct val="200000"/>
              </a:lnSpc>
            </a:pP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3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단계</a:t>
            </a: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오브젝트를 자동으로 생성할 수 있도록 </a:t>
            </a:r>
            <a:r>
              <a:rPr lang="ko-KR" altLang="en-US" sz="2031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제너레이터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 스크립트를 정함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rtl="0">
              <a:lnSpc>
                <a:spcPct val="200000"/>
              </a:lnSpc>
            </a:pP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4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단계</a:t>
            </a: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: UI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를 갱신할 수 있도록 감독 스크립트 준비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  <a:p>
            <a:pPr rtl="0">
              <a:lnSpc>
                <a:spcPct val="200000"/>
              </a:lnSpc>
            </a:pP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5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단계</a:t>
            </a:r>
            <a:r>
              <a:rPr lang="en-US" altLang="ko-KR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: </a:t>
            </a:r>
            <a:r>
              <a:rPr lang="ko-KR" altLang="en-US" sz="2031" b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스크립트를 만드는 흐름을 생각</a:t>
            </a:r>
            <a:endParaRPr lang="en-US" altLang="ko-KR" sz="2031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938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CF838E7-99C6-25E4-2A32-D67B14DCBF8D}"/>
              </a:ext>
            </a:extLst>
          </p:cNvPr>
          <p:cNvSpPr txBox="1"/>
          <p:nvPr/>
        </p:nvSpPr>
        <p:spPr>
          <a:xfrm>
            <a:off x="2136253" y="187746"/>
            <a:ext cx="5554525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15981" algn="l"/>
              </a:tabLst>
            </a:pPr>
            <a:r>
              <a:rPr lang="ko-KR" altLang="en-US" sz="1463" i="1" dirty="0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위로 충돌없이 지나갈 수 있는 </a:t>
            </a:r>
            <a:r>
              <a:rPr lang="ko-KR" altLang="en-US" sz="1463" i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둥근모꼴" panose="020B0500000000000000" pitchFamily="50" charset="-127"/>
              </a:rPr>
              <a:t>타일맵</a:t>
            </a:r>
            <a:endParaRPr lang="ko-KR" altLang="en-US" sz="1463" i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E995DE-76D4-5DC9-4986-67EF7369899B}"/>
              </a:ext>
            </a:extLst>
          </p:cNvPr>
          <p:cNvSpPr txBox="1"/>
          <p:nvPr/>
        </p:nvSpPr>
        <p:spPr>
          <a:xfrm>
            <a:off x="1780101" y="5587279"/>
            <a:ext cx="84385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Tag</a:t>
            </a:r>
            <a:r>
              <a:rPr lang="ko-KR" altLang="en-US" sz="1600" dirty="0"/>
              <a:t>와 </a:t>
            </a:r>
            <a:r>
              <a:rPr lang="en-US" altLang="ko-KR" sz="1600" dirty="0"/>
              <a:t>Layer</a:t>
            </a:r>
            <a:r>
              <a:rPr lang="ko-KR" altLang="en-US" sz="1600" dirty="0"/>
              <a:t>를 </a:t>
            </a:r>
            <a:r>
              <a:rPr lang="en-US" altLang="ko-KR" sz="1600" dirty="0"/>
              <a:t>platform</a:t>
            </a:r>
            <a:r>
              <a:rPr lang="ko-KR" altLang="en-US" sz="1600" dirty="0"/>
              <a:t>으로 지정 </a:t>
            </a:r>
            <a:r>
              <a:rPr lang="en-US" altLang="ko-KR" sz="1600" dirty="0"/>
              <a:t>-&gt; </a:t>
            </a:r>
            <a:r>
              <a:rPr lang="ko-KR" altLang="en-US" sz="1600" dirty="0"/>
              <a:t>함수에서 특정 오브젝트 호출을 위한 설정</a:t>
            </a:r>
            <a:endParaRPr lang="en-US" altLang="ko-KR" sz="1600" dirty="0"/>
          </a:p>
          <a:p>
            <a:r>
              <a:rPr lang="en-US" altLang="ko-KR" sz="1600" dirty="0" err="1"/>
              <a:t>Tilemap</a:t>
            </a:r>
            <a:r>
              <a:rPr lang="en-US" altLang="ko-KR" sz="1600" dirty="0"/>
              <a:t> Collider 2D</a:t>
            </a:r>
            <a:r>
              <a:rPr lang="ko-KR" altLang="en-US" sz="1600" dirty="0"/>
              <a:t>를 사용 </a:t>
            </a:r>
            <a:r>
              <a:rPr lang="en-US" altLang="ko-KR" sz="1600" dirty="0"/>
              <a:t>-&gt; </a:t>
            </a:r>
            <a:r>
              <a:rPr lang="ko-KR" altLang="en-US" sz="1600" dirty="0"/>
              <a:t>각 타일마다 충돌 처리를 해줘 하나의 타일에도 충돌처리가 가능</a:t>
            </a:r>
            <a:endParaRPr lang="en-US" altLang="ko-KR" sz="1600" dirty="0"/>
          </a:p>
          <a:p>
            <a:r>
              <a:rPr lang="en-US" altLang="ko-KR" sz="1600" dirty="0" err="1"/>
              <a:t>PlatForm</a:t>
            </a:r>
            <a:r>
              <a:rPr lang="en-US" altLang="ko-KR" sz="1600" dirty="0"/>
              <a:t> Effector 2D</a:t>
            </a:r>
            <a:r>
              <a:rPr lang="ko-KR" altLang="en-US" sz="1600" dirty="0"/>
              <a:t>를 사용 </a:t>
            </a:r>
            <a:r>
              <a:rPr lang="en-US" altLang="ko-KR" sz="1600" dirty="0"/>
              <a:t>-&gt; </a:t>
            </a:r>
            <a:r>
              <a:rPr lang="ko-KR" altLang="en-US" sz="1600" dirty="0"/>
              <a:t>설정한 각도 범위를 제외하곤 충돌처리가 발생하지 않음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68C84F8-BE69-9862-2D8B-18E503862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370" y="739178"/>
            <a:ext cx="2346316" cy="46497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C6AEA9CB-DA2A-ADB1-16E4-464F5CC0615B}"/>
              </a:ext>
            </a:extLst>
          </p:cNvPr>
          <p:cNvGrpSpPr/>
          <p:nvPr/>
        </p:nvGrpSpPr>
        <p:grpSpPr>
          <a:xfrm>
            <a:off x="1664918" y="2292775"/>
            <a:ext cx="4658802" cy="1542553"/>
            <a:chOff x="1437198" y="2655740"/>
            <a:chExt cx="4658802" cy="154255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9D7173E-4108-B17C-E651-FEC5837A120B}"/>
                </a:ext>
              </a:extLst>
            </p:cNvPr>
            <p:cNvSpPr/>
            <p:nvPr/>
          </p:nvSpPr>
          <p:spPr>
            <a:xfrm>
              <a:off x="1437198" y="2655740"/>
              <a:ext cx="4658802" cy="15425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8EE7C25-C4C4-C3E8-CEB8-8DE84A7AD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1594" y="3333750"/>
              <a:ext cx="542925" cy="1905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51A3E39-1ED8-98AA-7972-B16C4813E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4791" y="3333750"/>
              <a:ext cx="542925" cy="1905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EFA3887-6FC1-59EB-5C84-48C2C618A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397" y="3333750"/>
              <a:ext cx="542925" cy="1905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CD7D5B3-736D-FB2B-86D3-C5814C8F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2249" y="3335572"/>
              <a:ext cx="542925" cy="19050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1F18C9-4FB3-1261-1250-3D3571AAE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446" y="3335572"/>
              <a:ext cx="542925" cy="19050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7D4044A-6EB1-D106-765A-684DF2F60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052" y="3335572"/>
              <a:ext cx="542925" cy="190500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A0887F51-ADE3-6E01-05AC-F7977FF4DC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543925" cy="540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+mn-ea"/>
                <a:ea typeface="+mn-ea"/>
                <a:cs typeface="둥근모꼴" panose="020B0500000000000000" pitchFamily="50" charset="-127"/>
              </a:rPr>
              <a:t>Pass Grid</a:t>
            </a:r>
          </a:p>
        </p:txBody>
      </p:sp>
    </p:spTree>
    <p:extLst>
      <p:ext uri="{BB962C8B-B14F-4D97-AF65-F5344CB8AC3E}">
        <p14:creationId xmlns:p14="http://schemas.microsoft.com/office/powerpoint/2010/main" val="2337591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64C5FDF-E1F9-9440-3438-3E8A5C8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5978" cy="49873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dirty="0">
                <a:ln w="0"/>
                <a:latin typeface="+mj-ea"/>
                <a:cs typeface="둥근모꼴" panose="020B0500000000000000" pitchFamily="50" charset="-127"/>
              </a:rPr>
              <a:t>맵 설명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4AF962-42B2-DED8-DC61-49B5C2140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13363"/>
            <a:ext cx="9906000" cy="28105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FAD7FC-BFEF-FCCA-2A0F-323C1FE73A4F}"/>
              </a:ext>
            </a:extLst>
          </p:cNvPr>
          <p:cNvSpPr txBox="1"/>
          <p:nvPr/>
        </p:nvSpPr>
        <p:spPr>
          <a:xfrm>
            <a:off x="1143001" y="5223869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튜토리얼 맵 구조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EDF5E4-717A-2E9D-3D9F-64C64585C875}"/>
              </a:ext>
            </a:extLst>
          </p:cNvPr>
          <p:cNvSpPr/>
          <p:nvPr/>
        </p:nvSpPr>
        <p:spPr>
          <a:xfrm>
            <a:off x="1222516" y="3429004"/>
            <a:ext cx="2043485" cy="179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D07ACB4-BB09-A57C-C2DB-4CC2B0216BD9}"/>
              </a:ext>
            </a:extLst>
          </p:cNvPr>
          <p:cNvSpPr/>
          <p:nvPr/>
        </p:nvSpPr>
        <p:spPr>
          <a:xfrm>
            <a:off x="4259911" y="3416414"/>
            <a:ext cx="1774466" cy="179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9DE8C4A-C58B-8899-14E1-DD4D38AF47B5}"/>
              </a:ext>
            </a:extLst>
          </p:cNvPr>
          <p:cNvSpPr/>
          <p:nvPr/>
        </p:nvSpPr>
        <p:spPr>
          <a:xfrm>
            <a:off x="6196791" y="3415088"/>
            <a:ext cx="2046724" cy="179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A15DF4-EBB7-68FD-B3D7-27C16B292874}"/>
              </a:ext>
            </a:extLst>
          </p:cNvPr>
          <p:cNvSpPr/>
          <p:nvPr/>
        </p:nvSpPr>
        <p:spPr>
          <a:xfrm>
            <a:off x="8405929" y="3404485"/>
            <a:ext cx="1372188" cy="179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B5AB8A7-E862-52FF-433B-BDBDE00F9E18}"/>
              </a:ext>
            </a:extLst>
          </p:cNvPr>
          <p:cNvSpPr/>
          <p:nvPr/>
        </p:nvSpPr>
        <p:spPr>
          <a:xfrm>
            <a:off x="9957762" y="3404484"/>
            <a:ext cx="1091241" cy="179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BFD94DD-C683-D4EB-B4AA-6AA60BE03E22}"/>
              </a:ext>
            </a:extLst>
          </p:cNvPr>
          <p:cNvCxnSpPr>
            <a:cxnSpLocks/>
            <a:stCxn id="12" idx="0"/>
            <a:endCxn id="17" idx="2"/>
          </p:cNvCxnSpPr>
          <p:nvPr/>
        </p:nvCxnSpPr>
        <p:spPr>
          <a:xfrm flipH="1" flipV="1">
            <a:off x="2244256" y="1874771"/>
            <a:ext cx="3" cy="15542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DDC1DB8-FC5D-C549-A19E-1FE8A08DCD69}"/>
              </a:ext>
            </a:extLst>
          </p:cNvPr>
          <p:cNvSpPr txBox="1"/>
          <p:nvPr/>
        </p:nvSpPr>
        <p:spPr>
          <a:xfrm>
            <a:off x="1084322" y="1566994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플레이어 이동 및 점프 학습</a:t>
            </a:r>
            <a:endParaRPr lang="ko-KR" altLang="en-US" sz="14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06CE641-AEF3-A485-156E-E56652CC257E}"/>
              </a:ext>
            </a:extLst>
          </p:cNvPr>
          <p:cNvCxnSpPr>
            <a:cxnSpLocks/>
            <a:stCxn id="24" idx="0"/>
            <a:endCxn id="34" idx="2"/>
          </p:cNvCxnSpPr>
          <p:nvPr/>
        </p:nvCxnSpPr>
        <p:spPr>
          <a:xfrm flipV="1">
            <a:off x="5147145" y="1874769"/>
            <a:ext cx="17845" cy="15416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E966026-AAD7-FA94-0D8E-F3C3F940AB93}"/>
              </a:ext>
            </a:extLst>
          </p:cNvPr>
          <p:cNvSpPr txBox="1"/>
          <p:nvPr/>
        </p:nvSpPr>
        <p:spPr>
          <a:xfrm>
            <a:off x="4114862" y="1566993"/>
            <a:ext cx="21002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플레이어 기본 공격 학습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A0C4CC4-6CA1-5B3B-24FB-9A729FFF3496}"/>
              </a:ext>
            </a:extLst>
          </p:cNvPr>
          <p:cNvCxnSpPr>
            <a:cxnSpLocks/>
            <a:stCxn id="27" idx="0"/>
            <a:endCxn id="36" idx="2"/>
          </p:cNvCxnSpPr>
          <p:nvPr/>
        </p:nvCxnSpPr>
        <p:spPr>
          <a:xfrm flipH="1" flipV="1">
            <a:off x="9087691" y="1874770"/>
            <a:ext cx="4333" cy="15297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CB87B43-3064-83D7-DB55-1A6C4E399EF1}"/>
              </a:ext>
            </a:extLst>
          </p:cNvPr>
          <p:cNvSpPr txBox="1"/>
          <p:nvPr/>
        </p:nvSpPr>
        <p:spPr>
          <a:xfrm>
            <a:off x="7858026" y="1566994"/>
            <a:ext cx="2459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플레이어 코인 오브젝트 학습</a:t>
            </a:r>
            <a:endParaRPr lang="ko-KR" altLang="en-US" sz="1400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63E7540-088F-03DF-8E9E-685853AC0079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7220154" y="5209952"/>
            <a:ext cx="1" cy="3299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826AD8A-8A4E-554C-EEB1-2034AB635220}"/>
              </a:ext>
            </a:extLst>
          </p:cNvPr>
          <p:cNvSpPr txBox="1"/>
          <p:nvPr/>
        </p:nvSpPr>
        <p:spPr>
          <a:xfrm>
            <a:off x="5950415" y="5539941"/>
            <a:ext cx="253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플레이어 색 흡수 및 </a:t>
            </a:r>
            <a:r>
              <a:rPr lang="ko-KR" altLang="en-US" sz="1400"/>
              <a:t>공격 학습</a:t>
            </a:r>
            <a:endParaRPr lang="ko-KR" altLang="en-US" sz="14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D1B0AD6-FF89-8CAE-1813-275F3408E01D}"/>
              </a:ext>
            </a:extLst>
          </p:cNvPr>
          <p:cNvCxnSpPr>
            <a:cxnSpLocks/>
            <a:stCxn id="28" idx="2"/>
            <a:endCxn id="40" idx="0"/>
          </p:cNvCxnSpPr>
          <p:nvPr/>
        </p:nvCxnSpPr>
        <p:spPr>
          <a:xfrm flipH="1">
            <a:off x="9102594" y="5199348"/>
            <a:ext cx="1400788" cy="10801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0101113-2C73-9AA0-7D93-955A86D29090}"/>
              </a:ext>
            </a:extLst>
          </p:cNvPr>
          <p:cNvSpPr txBox="1"/>
          <p:nvPr/>
        </p:nvSpPr>
        <p:spPr>
          <a:xfrm>
            <a:off x="8405929" y="6279523"/>
            <a:ext cx="13933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스테이지</a:t>
            </a:r>
            <a:r>
              <a:rPr lang="en-US" altLang="ko-KR" sz="1400" dirty="0"/>
              <a:t>1 </a:t>
            </a:r>
            <a:r>
              <a:rPr lang="ko-KR" altLang="en-US" sz="1400" dirty="0"/>
              <a:t>이동</a:t>
            </a:r>
          </a:p>
        </p:txBody>
      </p:sp>
    </p:spTree>
    <p:extLst>
      <p:ext uri="{BB962C8B-B14F-4D97-AF65-F5344CB8AC3E}">
        <p14:creationId xmlns:p14="http://schemas.microsoft.com/office/powerpoint/2010/main" val="21460380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64C5FDF-E1F9-9440-3438-3E8A5C8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5978" cy="49873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dirty="0">
                <a:ln w="0"/>
                <a:latin typeface="+mj-ea"/>
                <a:cs typeface="둥근모꼴" panose="020B0500000000000000" pitchFamily="50" charset="-127"/>
              </a:rPr>
              <a:t>맵 설명</a:t>
            </a:r>
          </a:p>
        </p:txBody>
      </p:sp>
      <p:pic>
        <p:nvPicPr>
          <p:cNvPr id="3" name="그림 2" descr="텍스트, 실외, 항공기, 일이(가) 표시된 사진&#10;&#10;자동 생성된 설명">
            <a:extLst>
              <a:ext uri="{FF2B5EF4-FFF2-40B4-BE49-F238E27FC236}">
                <a16:creationId xmlns:a16="http://schemas.microsoft.com/office/drawing/2014/main" id="{726B7251-F8AE-F703-3DE7-D3D070EDC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23061"/>
            <a:ext cx="9906000" cy="5611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CB3C0F-8985-045E-CDB5-5FB228694678}"/>
              </a:ext>
            </a:extLst>
          </p:cNvPr>
          <p:cNvSpPr txBox="1"/>
          <p:nvPr/>
        </p:nvSpPr>
        <p:spPr>
          <a:xfrm>
            <a:off x="1143000" y="6220764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스테이지</a:t>
            </a:r>
            <a:r>
              <a:rPr lang="en-US" altLang="ko-KR" sz="1200" dirty="0"/>
              <a:t>1 </a:t>
            </a:r>
            <a:r>
              <a:rPr lang="ko-KR" altLang="en-US" sz="1200" dirty="0"/>
              <a:t>맵 구조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0074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64C5FDF-E1F9-9440-3438-3E8A5C8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5978" cy="49873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dirty="0">
                <a:ln w="0"/>
                <a:latin typeface="+mj-ea"/>
                <a:cs typeface="둥근모꼴" panose="020B0500000000000000" pitchFamily="50" charset="-127"/>
              </a:rPr>
              <a:t>맵 설명</a:t>
            </a:r>
          </a:p>
        </p:txBody>
      </p:sp>
      <p:pic>
        <p:nvPicPr>
          <p:cNvPr id="4" name="그림 3" descr="텍스트, 실외, 일이(가) 표시된 사진&#10;&#10;자동 생성된 설명">
            <a:extLst>
              <a:ext uri="{FF2B5EF4-FFF2-40B4-BE49-F238E27FC236}">
                <a16:creationId xmlns:a16="http://schemas.microsoft.com/office/drawing/2014/main" id="{7BF5557A-CFDC-22B2-1B78-9DBB873DA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95450"/>
            <a:ext cx="9906000" cy="566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5B7D97-1C0A-B5E1-26B6-61F7073F9623}"/>
              </a:ext>
            </a:extLst>
          </p:cNvPr>
          <p:cNvSpPr txBox="1"/>
          <p:nvPr/>
        </p:nvSpPr>
        <p:spPr>
          <a:xfrm>
            <a:off x="1143000" y="6220764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스테이지</a:t>
            </a:r>
            <a:r>
              <a:rPr lang="en-US" altLang="ko-KR" sz="1200" dirty="0"/>
              <a:t>2 </a:t>
            </a:r>
            <a:r>
              <a:rPr lang="ko-KR" altLang="en-US" sz="1200" dirty="0"/>
              <a:t>맵 구조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931607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264C5FDF-E1F9-9440-3438-3E8A5C89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05978" cy="49873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dirty="0">
                <a:ln w="0"/>
                <a:latin typeface="+mj-ea"/>
                <a:cs typeface="둥근모꼴" panose="020B0500000000000000" pitchFamily="50" charset="-127"/>
              </a:rPr>
              <a:t>맵 설명</a:t>
            </a:r>
          </a:p>
        </p:txBody>
      </p:sp>
      <p:pic>
        <p:nvPicPr>
          <p:cNvPr id="3" name="그림 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99FEFE88-428D-DE93-57CC-9B3FC2224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05651"/>
            <a:ext cx="9906000" cy="5646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4A503-3D4E-3165-204B-7EEC8FA8A357}"/>
              </a:ext>
            </a:extLst>
          </p:cNvPr>
          <p:cNvSpPr txBox="1"/>
          <p:nvPr/>
        </p:nvSpPr>
        <p:spPr>
          <a:xfrm>
            <a:off x="1143000" y="6220764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스테이지</a:t>
            </a:r>
            <a:r>
              <a:rPr lang="en-US" altLang="ko-KR" sz="1200" dirty="0"/>
              <a:t>3 </a:t>
            </a:r>
            <a:r>
              <a:rPr lang="ko-KR" altLang="en-US" sz="1200" dirty="0"/>
              <a:t>맵 구조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183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A9D316-6D0C-00AF-8472-F5794770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43"/>
            <a:ext cx="3035734" cy="478788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rPr>
              <a:t>화면에 놓일 오브젝트 나열</a:t>
            </a:r>
            <a:endParaRPr lang="en-US" altLang="ko-KR" sz="1800" b="1" dirty="0">
              <a:ln w="9525">
                <a:solidFill>
                  <a:schemeClr val="bg1"/>
                </a:solidFill>
                <a:prstDash val="solid"/>
              </a:ln>
              <a:latin typeface="+mn-ea"/>
              <a:ea typeface="+mn-ea"/>
              <a:cs typeface="둥근모꼴" panose="020B0500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3576FCF-649F-F54F-4B93-5B62419C6B41}"/>
              </a:ext>
            </a:extLst>
          </p:cNvPr>
          <p:cNvGrpSpPr/>
          <p:nvPr/>
        </p:nvGrpSpPr>
        <p:grpSpPr>
          <a:xfrm>
            <a:off x="403208" y="867994"/>
            <a:ext cx="2563864" cy="972859"/>
            <a:chOff x="-52289" y="840514"/>
            <a:chExt cx="2563864" cy="97285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CB57866-60FE-F6A1-9912-E2621A0F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840514"/>
              <a:ext cx="2563864" cy="640966"/>
            </a:xfrm>
            <a:prstGeom prst="rect">
              <a:avLst/>
            </a:prstGeom>
          </p:spPr>
        </p:pic>
        <p:sp>
          <p:nvSpPr>
            <p:cNvPr id="62" name="제목 1">
              <a:extLst>
                <a:ext uri="{FF2B5EF4-FFF2-40B4-BE49-F238E27FC236}">
                  <a16:creationId xmlns:a16="http://schemas.microsoft.com/office/drawing/2014/main" id="{828C014F-606D-2106-E143-43A270B1CBDD}"/>
                </a:ext>
              </a:extLst>
            </p:cNvPr>
            <p:cNvSpPr txBox="1">
              <a:spLocks/>
            </p:cNvSpPr>
            <p:nvPr/>
          </p:nvSpPr>
          <p:spPr>
            <a:xfrm>
              <a:off x="737857" y="1481480"/>
              <a:ext cx="98357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B3D8A86-3757-73CC-1192-51550A36A565}"/>
              </a:ext>
            </a:extLst>
          </p:cNvPr>
          <p:cNvGrpSpPr/>
          <p:nvPr/>
        </p:nvGrpSpPr>
        <p:grpSpPr>
          <a:xfrm>
            <a:off x="6360424" y="669858"/>
            <a:ext cx="979872" cy="1105489"/>
            <a:chOff x="-52289" y="1602748"/>
            <a:chExt cx="979872" cy="1105489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0B3F978-157C-E15A-4C51-65D0B5B9E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289" y="1602748"/>
              <a:ext cx="979872" cy="923878"/>
            </a:xfrm>
            <a:prstGeom prst="rect">
              <a:avLst/>
            </a:prstGeom>
          </p:spPr>
        </p:pic>
        <p:sp>
          <p:nvSpPr>
            <p:cNvPr id="65" name="제목 1">
              <a:extLst>
                <a:ext uri="{FF2B5EF4-FFF2-40B4-BE49-F238E27FC236}">
                  <a16:creationId xmlns:a16="http://schemas.microsoft.com/office/drawing/2014/main" id="{E2012B4B-9FFD-0173-14BB-475351775C47}"/>
                </a:ext>
              </a:extLst>
            </p:cNvPr>
            <p:cNvSpPr txBox="1">
              <a:spLocks/>
            </p:cNvSpPr>
            <p:nvPr/>
          </p:nvSpPr>
          <p:spPr>
            <a:xfrm>
              <a:off x="224778" y="2376344"/>
              <a:ext cx="425738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적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ADAC9D54-B874-482D-3FEA-BE5284959C6E}"/>
              </a:ext>
            </a:extLst>
          </p:cNvPr>
          <p:cNvGrpSpPr/>
          <p:nvPr/>
        </p:nvGrpSpPr>
        <p:grpSpPr>
          <a:xfrm>
            <a:off x="399674" y="2145528"/>
            <a:ext cx="2085494" cy="946791"/>
            <a:chOff x="0" y="2713250"/>
            <a:chExt cx="2085494" cy="946791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5FE953F-B90D-D324-51BD-17BE9E6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60" y="2713250"/>
              <a:ext cx="1704975" cy="593035"/>
            </a:xfrm>
            <a:prstGeom prst="rect">
              <a:avLst/>
            </a:prstGeom>
          </p:spPr>
        </p:pic>
        <p:sp>
          <p:nvSpPr>
            <p:cNvPr id="66" name="제목 1">
              <a:extLst>
                <a:ext uri="{FF2B5EF4-FFF2-40B4-BE49-F238E27FC236}">
                  <a16:creationId xmlns:a16="http://schemas.microsoft.com/office/drawing/2014/main" id="{E8F7AAAC-9A93-91EF-7387-CB5E2AE333C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3328148"/>
              <a:ext cx="208549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자동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4B2FCE6-1F94-0717-8A12-45482A5D8EE4}"/>
              </a:ext>
            </a:extLst>
          </p:cNvPr>
          <p:cNvGrpSpPr/>
          <p:nvPr/>
        </p:nvGrpSpPr>
        <p:grpSpPr>
          <a:xfrm>
            <a:off x="7207851" y="798932"/>
            <a:ext cx="2204304" cy="1041921"/>
            <a:chOff x="1495760" y="3815606"/>
            <a:chExt cx="2204304" cy="1041921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C7F2A795-ED05-5F65-8CFF-0B12EAFD5B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04"/>
            <a:stretch/>
          </p:blipFill>
          <p:spPr>
            <a:xfrm>
              <a:off x="2175076" y="3815606"/>
              <a:ext cx="845670" cy="831676"/>
            </a:xfrm>
            <a:prstGeom prst="rect">
              <a:avLst/>
            </a:prstGeom>
          </p:spPr>
        </p:pic>
        <p:sp>
          <p:nvSpPr>
            <p:cNvPr id="67" name="제목 1">
              <a:extLst>
                <a:ext uri="{FF2B5EF4-FFF2-40B4-BE49-F238E27FC236}">
                  <a16:creationId xmlns:a16="http://schemas.microsoft.com/office/drawing/2014/main" id="{E422C2E8-981B-FA0E-71E7-C3080DAA019F}"/>
                </a:ext>
              </a:extLst>
            </p:cNvPr>
            <p:cNvSpPr txBox="1">
              <a:spLocks/>
            </p:cNvSpPr>
            <p:nvPr/>
          </p:nvSpPr>
          <p:spPr>
            <a:xfrm>
              <a:off x="1495760" y="4525634"/>
              <a:ext cx="2204304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수동 색 변경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E15E026-9516-8072-F765-A3A2BDDAB685}"/>
              </a:ext>
            </a:extLst>
          </p:cNvPr>
          <p:cNvGrpSpPr/>
          <p:nvPr/>
        </p:nvGrpSpPr>
        <p:grpSpPr>
          <a:xfrm>
            <a:off x="2656433" y="930401"/>
            <a:ext cx="2529442" cy="916297"/>
            <a:chOff x="253146" y="4692209"/>
            <a:chExt cx="2529442" cy="916297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EC5306A-0217-C7E1-5DFF-9301799E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5665" y="4692209"/>
              <a:ext cx="584404" cy="584404"/>
            </a:xfrm>
            <a:prstGeom prst="rect">
              <a:avLst/>
            </a:prstGeom>
          </p:spPr>
        </p:pic>
        <p:sp>
          <p:nvSpPr>
            <p:cNvPr id="68" name="제목 1">
              <a:extLst>
                <a:ext uri="{FF2B5EF4-FFF2-40B4-BE49-F238E27FC236}">
                  <a16:creationId xmlns:a16="http://schemas.microsoft.com/office/drawing/2014/main" id="{A0A4575B-A871-63A7-D862-FBA1067B12D8}"/>
                </a:ext>
              </a:extLst>
            </p:cNvPr>
            <p:cNvSpPr txBox="1">
              <a:spLocks/>
            </p:cNvSpPr>
            <p:nvPr/>
          </p:nvSpPr>
          <p:spPr>
            <a:xfrm>
              <a:off x="253146" y="5276613"/>
              <a:ext cx="2529442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플레이어 및 적 총알 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09A0F5ED-660B-E893-9734-5516F9408948}"/>
              </a:ext>
            </a:extLst>
          </p:cNvPr>
          <p:cNvGrpSpPr/>
          <p:nvPr/>
        </p:nvGrpSpPr>
        <p:grpSpPr>
          <a:xfrm>
            <a:off x="4841686" y="679626"/>
            <a:ext cx="1534007" cy="1161227"/>
            <a:chOff x="1614907" y="5357310"/>
            <a:chExt cx="1534007" cy="1161227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A72633DD-90B5-790B-2FAA-5319A4BBF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735" y="5357310"/>
              <a:ext cx="1126350" cy="1126350"/>
            </a:xfrm>
            <a:prstGeom prst="rect">
              <a:avLst/>
            </a:prstGeom>
          </p:spPr>
        </p:pic>
        <p:sp>
          <p:nvSpPr>
            <p:cNvPr id="69" name="제목 1">
              <a:extLst>
                <a:ext uri="{FF2B5EF4-FFF2-40B4-BE49-F238E27FC236}">
                  <a16:creationId xmlns:a16="http://schemas.microsoft.com/office/drawing/2014/main" id="{F24B4B60-01C4-A51E-E2CA-DC1667E107E4}"/>
                </a:ext>
              </a:extLst>
            </p:cNvPr>
            <p:cNvSpPr txBox="1">
              <a:spLocks/>
            </p:cNvSpPr>
            <p:nvPr/>
          </p:nvSpPr>
          <p:spPr>
            <a:xfrm>
              <a:off x="1614907" y="6186644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카메라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53B96750-7809-A554-D30B-867313274C70}"/>
              </a:ext>
            </a:extLst>
          </p:cNvPr>
          <p:cNvGrpSpPr/>
          <p:nvPr/>
        </p:nvGrpSpPr>
        <p:grpSpPr>
          <a:xfrm>
            <a:off x="3709976" y="4744057"/>
            <a:ext cx="1608288" cy="1094691"/>
            <a:chOff x="4123426" y="4168220"/>
            <a:chExt cx="1608288" cy="1094691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4405E83-A769-1BB7-6EB0-3C02A6188B0B}"/>
                </a:ext>
              </a:extLst>
            </p:cNvPr>
            <p:cNvGrpSpPr/>
            <p:nvPr/>
          </p:nvGrpSpPr>
          <p:grpSpPr>
            <a:xfrm>
              <a:off x="4123426" y="4168220"/>
              <a:ext cx="1608288" cy="619125"/>
              <a:chOff x="4157505" y="4168220"/>
              <a:chExt cx="1608288" cy="619125"/>
            </a:xfrm>
          </p:grpSpPr>
          <p:pic>
            <p:nvPicPr>
              <p:cNvPr id="38" name="그림 37" descr="텍스트, 창문, 실내이(가) 표시된 사진&#10;&#10;자동 생성된 설명">
                <a:extLst>
                  <a:ext uri="{FF2B5EF4-FFF2-40B4-BE49-F238E27FC236}">
                    <a16:creationId xmlns:a16="http://schemas.microsoft.com/office/drawing/2014/main" id="{E0BA3413-F7EB-272E-465A-8B0ADF657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505" y="4168220"/>
                <a:ext cx="619124" cy="619125"/>
              </a:xfrm>
              <a:prstGeom prst="rect">
                <a:avLst/>
              </a:prstGeom>
            </p:spPr>
          </p:pic>
          <p:pic>
            <p:nvPicPr>
              <p:cNvPr id="46" name="그림 45" descr="광장이(가) 표시된 사진&#10;&#10;자동 생성된 설명">
                <a:extLst>
                  <a:ext uri="{FF2B5EF4-FFF2-40B4-BE49-F238E27FC236}">
                    <a16:creationId xmlns:a16="http://schemas.microsoft.com/office/drawing/2014/main" id="{06DDFED7-9992-E2AD-F2EB-7F281368E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668" y="4168220"/>
                <a:ext cx="619125" cy="619125"/>
              </a:xfrm>
              <a:prstGeom prst="rect">
                <a:avLst/>
              </a:prstGeom>
            </p:spPr>
          </p:pic>
        </p:grpSp>
        <p:sp>
          <p:nvSpPr>
            <p:cNvPr id="70" name="제목 1">
              <a:extLst>
                <a:ext uri="{FF2B5EF4-FFF2-40B4-BE49-F238E27FC236}">
                  <a16:creationId xmlns:a16="http://schemas.microsoft.com/office/drawing/2014/main" id="{E2310FF2-2EC3-2E0D-C345-9578779B237F}"/>
                </a:ext>
              </a:extLst>
            </p:cNvPr>
            <p:cNvSpPr txBox="1">
              <a:spLocks/>
            </p:cNvSpPr>
            <p:nvPr/>
          </p:nvSpPr>
          <p:spPr>
            <a:xfrm>
              <a:off x="4160567" y="493101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타일맵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389B60FD-C3C8-F4E8-C957-38FA0497B02F}"/>
              </a:ext>
            </a:extLst>
          </p:cNvPr>
          <p:cNvGrpSpPr/>
          <p:nvPr/>
        </p:nvGrpSpPr>
        <p:grpSpPr>
          <a:xfrm>
            <a:off x="403208" y="3533215"/>
            <a:ext cx="2844800" cy="738508"/>
            <a:chOff x="3894705" y="3169672"/>
            <a:chExt cx="2844800" cy="738508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DA475EC-195E-0151-4D47-5F86A4EB71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28" r="75" b="91227"/>
            <a:stretch/>
          </p:blipFill>
          <p:spPr>
            <a:xfrm>
              <a:off x="3894705" y="3169672"/>
              <a:ext cx="2844800" cy="254144"/>
            </a:xfrm>
            <a:prstGeom prst="rect">
              <a:avLst/>
            </a:prstGeom>
          </p:spPr>
        </p:pic>
        <p:sp>
          <p:nvSpPr>
            <p:cNvPr id="71" name="제목 1">
              <a:extLst>
                <a:ext uri="{FF2B5EF4-FFF2-40B4-BE49-F238E27FC236}">
                  <a16:creationId xmlns:a16="http://schemas.microsoft.com/office/drawing/2014/main" id="{49E27061-D5DF-867E-E8C1-85D4DB3A56EA}"/>
                </a:ext>
              </a:extLst>
            </p:cNvPr>
            <p:cNvSpPr txBox="1">
              <a:spLocks/>
            </p:cNvSpPr>
            <p:nvPr/>
          </p:nvSpPr>
          <p:spPr>
            <a:xfrm>
              <a:off x="3988962" y="3576287"/>
              <a:ext cx="265628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타이머 및 적 카운트 수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7BBDC20-9FB1-1E22-DE7C-B58741ABF53A}"/>
              </a:ext>
            </a:extLst>
          </p:cNvPr>
          <p:cNvGrpSpPr/>
          <p:nvPr/>
        </p:nvGrpSpPr>
        <p:grpSpPr>
          <a:xfrm>
            <a:off x="3747117" y="3454523"/>
            <a:ext cx="1534007" cy="1006943"/>
            <a:chOff x="6682447" y="3660041"/>
            <a:chExt cx="1534007" cy="100694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CEF6EF2-1DC3-2C8B-7AAB-D7E91D11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83" b="52127"/>
            <a:stretch/>
          </p:blipFill>
          <p:spPr>
            <a:xfrm>
              <a:off x="6825563" y="3660041"/>
              <a:ext cx="1247775" cy="667878"/>
            </a:xfrm>
            <a:prstGeom prst="rect">
              <a:avLst/>
            </a:prstGeom>
          </p:spPr>
        </p:pic>
        <p:sp>
          <p:nvSpPr>
            <p:cNvPr id="72" name="제목 1">
              <a:extLst>
                <a:ext uri="{FF2B5EF4-FFF2-40B4-BE49-F238E27FC236}">
                  <a16:creationId xmlns:a16="http://schemas.microsoft.com/office/drawing/2014/main" id="{8B4F191E-A302-41CD-37D6-04B1116A4026}"/>
                </a:ext>
              </a:extLst>
            </p:cNvPr>
            <p:cNvSpPr txBox="1">
              <a:spLocks/>
            </p:cNvSpPr>
            <p:nvPr/>
          </p:nvSpPr>
          <p:spPr>
            <a:xfrm>
              <a:off x="6682447" y="4335091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HP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515191F-46A5-2E7D-2CDC-69E719FAEF03}"/>
              </a:ext>
            </a:extLst>
          </p:cNvPr>
          <p:cNvGrpSpPr/>
          <p:nvPr/>
        </p:nvGrpSpPr>
        <p:grpSpPr>
          <a:xfrm>
            <a:off x="395761" y="4527438"/>
            <a:ext cx="2987336" cy="1643203"/>
            <a:chOff x="4594893" y="677398"/>
            <a:chExt cx="2987336" cy="1643203"/>
          </a:xfrm>
        </p:grpSpPr>
        <p:pic>
          <p:nvPicPr>
            <p:cNvPr id="30" name="그림 29" descr="텍스트, 실외, 때리는, 어두운이(가) 표시된 사진&#10;&#10;자동 생성된 설명">
              <a:extLst>
                <a:ext uri="{FF2B5EF4-FFF2-40B4-BE49-F238E27FC236}">
                  <a16:creationId xmlns:a16="http://schemas.microsoft.com/office/drawing/2014/main" id="{8AC54720-2FA7-8698-6662-3E4E5257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4893" y="677398"/>
              <a:ext cx="2987336" cy="1356633"/>
            </a:xfrm>
            <a:prstGeom prst="rect">
              <a:avLst/>
            </a:prstGeom>
          </p:spPr>
        </p:pic>
        <p:sp>
          <p:nvSpPr>
            <p:cNvPr id="73" name="제목 1">
              <a:extLst>
                <a:ext uri="{FF2B5EF4-FFF2-40B4-BE49-F238E27FC236}">
                  <a16:creationId xmlns:a16="http://schemas.microsoft.com/office/drawing/2014/main" id="{6111DB0B-9B4A-AC15-608D-2BCCF7439FC6}"/>
                </a:ext>
              </a:extLst>
            </p:cNvPr>
            <p:cNvSpPr txBox="1">
              <a:spLocks/>
            </p:cNvSpPr>
            <p:nvPr/>
          </p:nvSpPr>
          <p:spPr>
            <a:xfrm>
              <a:off x="5321558" y="1988708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en-US" altLang="ko-KR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UI</a:t>
              </a: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D03E6227-03C5-8482-1053-3998226B5DE0}"/>
              </a:ext>
            </a:extLst>
          </p:cNvPr>
          <p:cNvGrpSpPr/>
          <p:nvPr/>
        </p:nvGrpSpPr>
        <p:grpSpPr>
          <a:xfrm>
            <a:off x="7274898" y="4527438"/>
            <a:ext cx="1534007" cy="1429336"/>
            <a:chOff x="8567909" y="608584"/>
            <a:chExt cx="1534007" cy="1429336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A0EF5263-75E1-BF6A-FA92-7B3FE410A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5" b="16586"/>
            <a:stretch/>
          </p:blipFill>
          <p:spPr>
            <a:xfrm>
              <a:off x="8648421" y="608584"/>
              <a:ext cx="1372982" cy="1180022"/>
            </a:xfrm>
            <a:prstGeom prst="rect">
              <a:avLst/>
            </a:prstGeom>
          </p:spPr>
        </p:pic>
        <p:sp>
          <p:nvSpPr>
            <p:cNvPr id="74" name="제목 1">
              <a:extLst>
                <a:ext uri="{FF2B5EF4-FFF2-40B4-BE49-F238E27FC236}">
                  <a16:creationId xmlns:a16="http://schemas.microsoft.com/office/drawing/2014/main" id="{65A2E013-79A8-4227-31A9-EC6E012B2444}"/>
                </a:ext>
              </a:extLst>
            </p:cNvPr>
            <p:cNvSpPr txBox="1">
              <a:spLocks/>
            </p:cNvSpPr>
            <p:nvPr/>
          </p:nvSpPr>
          <p:spPr>
            <a:xfrm>
              <a:off x="8567909" y="1706027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 dirty="0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감독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4F29ABC7-2B20-F303-60E8-6680FF0FD91A}"/>
              </a:ext>
            </a:extLst>
          </p:cNvPr>
          <p:cNvGrpSpPr/>
          <p:nvPr/>
        </p:nvGrpSpPr>
        <p:grpSpPr>
          <a:xfrm>
            <a:off x="9253437" y="4540189"/>
            <a:ext cx="1534007" cy="1416585"/>
            <a:chOff x="8602888" y="2291557"/>
            <a:chExt cx="1534007" cy="1416585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BBA6BB9-E593-7944-3C67-6CD48F682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56" b="23744"/>
            <a:stretch/>
          </p:blipFill>
          <p:spPr>
            <a:xfrm>
              <a:off x="8686095" y="2291557"/>
              <a:ext cx="1367593" cy="1122048"/>
            </a:xfrm>
            <a:prstGeom prst="rect">
              <a:avLst/>
            </a:prstGeom>
          </p:spPr>
        </p:pic>
        <p:sp>
          <p:nvSpPr>
            <p:cNvPr id="75" name="제목 1">
              <a:extLst>
                <a:ext uri="{FF2B5EF4-FFF2-40B4-BE49-F238E27FC236}">
                  <a16:creationId xmlns:a16="http://schemas.microsoft.com/office/drawing/2014/main" id="{2F48855C-6330-FE33-D78E-BD3C5C56016D}"/>
                </a:ext>
              </a:extLst>
            </p:cNvPr>
            <p:cNvSpPr txBox="1">
              <a:spLocks/>
            </p:cNvSpPr>
            <p:nvPr/>
          </p:nvSpPr>
          <p:spPr>
            <a:xfrm>
              <a:off x="8602888" y="3376249"/>
              <a:ext cx="1534007" cy="33189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n w="9525">
                    <a:solidFill>
                      <a:schemeClr val="bg1"/>
                    </a:solidFill>
                    <a:prstDash val="solid"/>
                  </a:ln>
                  <a:latin typeface="+mn-ea"/>
                  <a:ea typeface="+mn-ea"/>
                  <a:cs typeface="둥근모꼴" panose="020B0500000000000000" pitchFamily="50" charset="-127"/>
                </a:rPr>
                <a:t>사운드 오브젝트</a:t>
              </a:r>
              <a:endParaRPr lang="en-US" altLang="ko-KR" sz="1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  <a:ea typeface="+mn-ea"/>
                <a:cs typeface="둥근모꼴" panose="020B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507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2144E5B41971740A6AB2F4102BE2AC0" ma:contentTypeVersion="2" ma:contentTypeDescription="새 문서를 만듭니다." ma:contentTypeScope="" ma:versionID="9922ab9b38ea9d0f0b811c48872b99ce">
  <xsd:schema xmlns:xsd="http://www.w3.org/2001/XMLSchema" xmlns:xs="http://www.w3.org/2001/XMLSchema" xmlns:p="http://schemas.microsoft.com/office/2006/metadata/properties" xmlns:ns3="6e05b0c5-ab10-48d9-8ef7-7c5d1ccd4e29" targetNamespace="http://schemas.microsoft.com/office/2006/metadata/properties" ma:root="true" ma:fieldsID="835662f111298eea0297402885b0e15b" ns3:_="">
    <xsd:import namespace="6e05b0c5-ab10-48d9-8ef7-7c5d1ccd4e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5b0c5-ab10-48d9-8ef7-7c5d1ccd4e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1CCBC6-5809-40FD-AC13-3218C9F36A89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6e05b0c5-ab10-48d9-8ef7-7c5d1ccd4e29"/>
  </ds:schemaRefs>
</ds:datastoreItem>
</file>

<file path=customXml/itemProps2.xml><?xml version="1.0" encoding="utf-8"?>
<ds:datastoreItem xmlns:ds="http://schemas.openxmlformats.org/officeDocument/2006/customXml" ds:itemID="{5C86D787-6295-45F4-93A4-B14FF2DA61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CFE741-5567-4C20-9068-2880EAAF6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05b0c5-ab10-48d9-8ef7-7c5d1ccd4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2320</TotalTime>
  <Words>9275</Words>
  <Application>Microsoft Office PowerPoint</Application>
  <PresentationFormat>와이드스크린</PresentationFormat>
  <Paragraphs>1319</Paragraphs>
  <Slides>84</Slides>
  <Notes>19</Notes>
  <HiddenSlides>0</HiddenSlides>
  <MMClips>20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9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설계하기</vt:lpstr>
      <vt:lpstr>화면에 놓일 오브젝트 나열</vt:lpstr>
      <vt:lpstr> 컨트롤러 오브젝트 나열</vt:lpstr>
      <vt:lpstr>제너레이터 오브젝트 나열</vt:lpstr>
      <vt:lpstr>감독 오브젝트 나열</vt:lpstr>
      <vt:lpstr>기타 오브젝트 및 UI 나열</vt:lpstr>
      <vt:lpstr>4. UI를 갱신할 수 있도록 감독 스크립트 준비</vt:lpstr>
      <vt:lpstr>5. 스크립트를 만드는 흐름을 생각</vt:lpstr>
      <vt:lpstr>Player Controller Buller 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PlayerController</vt:lpstr>
      <vt:lpstr>bulletController</vt:lpstr>
      <vt:lpstr>bulletController</vt:lpstr>
      <vt:lpstr>bulletController</vt:lpstr>
      <vt:lpstr>bulletController</vt:lpstr>
      <vt:lpstr> EnemyMoving EnemyBullet</vt:lpstr>
      <vt:lpstr>EnemyMoving</vt:lpstr>
      <vt:lpstr>EnemyMoving</vt:lpstr>
      <vt:lpstr>EnemyMoving</vt:lpstr>
      <vt:lpstr>EnemyMoving</vt:lpstr>
      <vt:lpstr>EnemyMoving</vt:lpstr>
      <vt:lpstr>EnemyMoving</vt:lpstr>
      <vt:lpstr>EnemyMoving</vt:lpstr>
      <vt:lpstr>EnemyMoving</vt:lpstr>
      <vt:lpstr>EnemyMoving</vt:lpstr>
      <vt:lpstr>EnemyMoving</vt:lpstr>
      <vt:lpstr>EnemyBullet</vt:lpstr>
      <vt:lpstr>EnemyBullet</vt:lpstr>
      <vt:lpstr> Camera Controller</vt:lpstr>
      <vt:lpstr>CameraController</vt:lpstr>
      <vt:lpstr>PowerPoint 프레젠테이션</vt:lpstr>
      <vt:lpstr>CameraController</vt:lpstr>
      <vt:lpstr>PowerPoint 프레젠테이션</vt:lpstr>
      <vt:lpstr> Generator</vt:lpstr>
      <vt:lpstr>EnemyGenerator</vt:lpstr>
      <vt:lpstr>EnemyGenerator</vt:lpstr>
      <vt:lpstr>EnemyGenerator</vt:lpstr>
      <vt:lpstr>TutorialGenerator</vt:lpstr>
      <vt:lpstr>TutorialGenerator</vt:lpstr>
      <vt:lpstr> Director Script</vt:lpstr>
      <vt:lpstr>Dissolve</vt:lpstr>
      <vt:lpstr>PowerPoint 프레젠테이션</vt:lpstr>
      <vt:lpstr>ScreenManager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TileMap Setting</vt:lpstr>
      <vt:lpstr>PowerPoint 프레젠테이션</vt:lpstr>
      <vt:lpstr>PowerPoint 프레젠테이션</vt:lpstr>
      <vt:lpstr>맵 설명</vt:lpstr>
      <vt:lpstr>맵 설명</vt:lpstr>
      <vt:lpstr>맵 설명</vt:lpstr>
      <vt:lpstr>맵 설명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2D게임 프로그래밍 게임 기획서</dc:title>
  <dc:creator>송승원</dc:creator>
  <cp:lastModifiedBy>박준기</cp:lastModifiedBy>
  <cp:revision>14</cp:revision>
  <dcterms:created xsi:type="dcterms:W3CDTF">2022-06-07T18:04:49Z</dcterms:created>
  <dcterms:modified xsi:type="dcterms:W3CDTF">2022-06-26T13:52:28Z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0x010100B2144E5B41971740A6AB2F4102BE2AC0</vt:lpwstr>
  </property>
</Properties>
</file>